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Lst>
  <p:notesMasterIdLst>
    <p:notesMasterId r:id="rId32"/>
  </p:notesMasterIdLst>
  <p:sldIdLst>
    <p:sldId id="3831" r:id="rId7"/>
    <p:sldId id="3884" r:id="rId8"/>
    <p:sldId id="3885" r:id="rId9"/>
    <p:sldId id="3815" r:id="rId10"/>
    <p:sldId id="3874" r:id="rId11"/>
    <p:sldId id="3847" r:id="rId12"/>
    <p:sldId id="3848" r:id="rId13"/>
    <p:sldId id="3850" r:id="rId14"/>
    <p:sldId id="3793" r:id="rId15"/>
    <p:sldId id="3799" r:id="rId16"/>
    <p:sldId id="3890" r:id="rId17"/>
    <p:sldId id="3883" r:id="rId18"/>
    <p:sldId id="3886" r:id="rId19"/>
    <p:sldId id="3891" r:id="rId20"/>
    <p:sldId id="3881" r:id="rId21"/>
    <p:sldId id="3894" r:id="rId22"/>
    <p:sldId id="3895" r:id="rId23"/>
    <p:sldId id="257" r:id="rId24"/>
    <p:sldId id="3889" r:id="rId25"/>
    <p:sldId id="3790" r:id="rId26"/>
    <p:sldId id="3888" r:id="rId27"/>
    <p:sldId id="3887" r:id="rId28"/>
    <p:sldId id="3835" r:id="rId29"/>
    <p:sldId id="3882" r:id="rId30"/>
    <p:sldId id="383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D9D9"/>
    <a:srgbClr val="FFFFFF"/>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592" autoAdjust="0"/>
  </p:normalViewPr>
  <p:slideViewPr>
    <p:cSldViewPr snapToGrid="0">
      <p:cViewPr varScale="1">
        <p:scale>
          <a:sx n="114" d="100"/>
          <a:sy n="114" d="100"/>
        </p:scale>
        <p:origin x="474" y="8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diagrams/_rels/data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4C390-67A3-4859-94DC-8543D912C19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692BF65-F1C0-4C68-975A-D517FD539079}">
      <dgm:prSet phldrT="[Text]"/>
      <dgm:spPr/>
      <dgm:t>
        <a:bodyPr/>
        <a:lstStyle/>
        <a:p>
          <a:r>
            <a:rPr lang="en-US" dirty="0"/>
            <a:t>Know Each Other</a:t>
          </a:r>
        </a:p>
      </dgm:t>
    </dgm:pt>
    <dgm:pt modelId="{A21144AB-A809-4758-978D-B7896420501A}" type="parTrans" cxnId="{78A32320-AF88-430B-991C-CEA60E71B66F}">
      <dgm:prSet/>
      <dgm:spPr/>
      <dgm:t>
        <a:bodyPr/>
        <a:lstStyle/>
        <a:p>
          <a:endParaRPr lang="en-US"/>
        </a:p>
      </dgm:t>
    </dgm:pt>
    <dgm:pt modelId="{345F63DA-B529-4367-8E06-4CE59D82ED27}" type="sibTrans" cxnId="{78A32320-AF88-430B-991C-CEA60E71B66F}">
      <dgm:prSet/>
      <dgm:spPr/>
      <dgm:t>
        <a:bodyPr/>
        <a:lstStyle/>
        <a:p>
          <a:endParaRPr lang="en-US"/>
        </a:p>
      </dgm:t>
    </dgm:pt>
    <dgm:pt modelId="{D0A99462-17F9-4AD9-9CFD-712D8EB9B30F}">
      <dgm:prSet phldrT="[Text]"/>
      <dgm:spPr/>
      <dgm:t>
        <a:bodyPr/>
        <a:lstStyle/>
        <a:p>
          <a:r>
            <a:rPr lang="en-US" dirty="0"/>
            <a:t>Past Experience</a:t>
          </a:r>
        </a:p>
      </dgm:t>
    </dgm:pt>
    <dgm:pt modelId="{96D7D7DD-C29E-4048-805C-CC3D219E0DF7}" type="parTrans" cxnId="{6E8B9810-78C1-4C9B-849C-9B09DD91A287}">
      <dgm:prSet/>
      <dgm:spPr/>
      <dgm:t>
        <a:bodyPr/>
        <a:lstStyle/>
        <a:p>
          <a:endParaRPr lang="en-US"/>
        </a:p>
      </dgm:t>
    </dgm:pt>
    <dgm:pt modelId="{BA5BD295-6D6C-4FA1-A8DA-0A5863767B7A}" type="sibTrans" cxnId="{6E8B9810-78C1-4C9B-849C-9B09DD91A287}">
      <dgm:prSet/>
      <dgm:spPr/>
      <dgm:t>
        <a:bodyPr/>
        <a:lstStyle/>
        <a:p>
          <a:endParaRPr lang="en-US"/>
        </a:p>
      </dgm:t>
    </dgm:pt>
    <dgm:pt modelId="{4F483306-9805-4FC4-99BE-CCD79731869F}">
      <dgm:prSet phldrT="[Text]"/>
      <dgm:spPr/>
      <dgm:t>
        <a:bodyPr/>
        <a:lstStyle/>
        <a:p>
          <a:r>
            <a:rPr lang="en-US" dirty="0"/>
            <a:t>Present Situation</a:t>
          </a:r>
        </a:p>
      </dgm:t>
    </dgm:pt>
    <dgm:pt modelId="{DDC86F65-2A80-42D3-9EC4-652B8580E49A}" type="parTrans" cxnId="{657C3CB9-5727-4346-AFA8-C01C43D4FBA4}">
      <dgm:prSet/>
      <dgm:spPr/>
      <dgm:t>
        <a:bodyPr/>
        <a:lstStyle/>
        <a:p>
          <a:endParaRPr lang="en-US"/>
        </a:p>
      </dgm:t>
    </dgm:pt>
    <dgm:pt modelId="{3D4634A4-A7BE-41F3-9AA6-9618FFE840AD}" type="sibTrans" cxnId="{657C3CB9-5727-4346-AFA8-C01C43D4FBA4}">
      <dgm:prSet/>
      <dgm:spPr/>
      <dgm:t>
        <a:bodyPr/>
        <a:lstStyle/>
        <a:p>
          <a:endParaRPr lang="en-US"/>
        </a:p>
      </dgm:t>
    </dgm:pt>
    <dgm:pt modelId="{EE3078C7-33DC-479E-813B-920896F84276}">
      <dgm:prSet phldrT="[Text]"/>
      <dgm:spPr/>
      <dgm:t>
        <a:bodyPr/>
        <a:lstStyle/>
        <a:p>
          <a:r>
            <a:rPr lang="en-US" dirty="0"/>
            <a:t>Understand Each Other</a:t>
          </a:r>
        </a:p>
      </dgm:t>
    </dgm:pt>
    <dgm:pt modelId="{9657F63C-376B-4D7E-9524-45FADCC83A4D}" type="parTrans" cxnId="{69F848F7-9802-4C10-BBEA-50FCCF1CA951}">
      <dgm:prSet/>
      <dgm:spPr/>
      <dgm:t>
        <a:bodyPr/>
        <a:lstStyle/>
        <a:p>
          <a:endParaRPr lang="en-US"/>
        </a:p>
      </dgm:t>
    </dgm:pt>
    <dgm:pt modelId="{8660D39D-ECD1-4D9A-AEC4-92953A3EF036}" type="sibTrans" cxnId="{69F848F7-9802-4C10-BBEA-50FCCF1CA951}">
      <dgm:prSet/>
      <dgm:spPr/>
      <dgm:t>
        <a:bodyPr/>
        <a:lstStyle/>
        <a:p>
          <a:endParaRPr lang="en-US"/>
        </a:p>
      </dgm:t>
    </dgm:pt>
    <dgm:pt modelId="{6F75EA62-97A0-4BED-BEFB-4797C84BB3A4}">
      <dgm:prSet phldrT="[Text]"/>
      <dgm:spPr/>
      <dgm:t>
        <a:bodyPr/>
        <a:lstStyle/>
        <a:p>
          <a:r>
            <a:rPr lang="en-US" dirty="0"/>
            <a:t>Strengths</a:t>
          </a:r>
        </a:p>
      </dgm:t>
    </dgm:pt>
    <dgm:pt modelId="{12FC833A-2905-41F9-845F-3554C713895E}" type="parTrans" cxnId="{94E3DCF4-2925-46DD-88BD-4FE44FAE59B5}">
      <dgm:prSet/>
      <dgm:spPr/>
      <dgm:t>
        <a:bodyPr/>
        <a:lstStyle/>
        <a:p>
          <a:endParaRPr lang="en-US"/>
        </a:p>
      </dgm:t>
    </dgm:pt>
    <dgm:pt modelId="{C2F24925-A12B-436D-A247-86FC3044AF1D}" type="sibTrans" cxnId="{94E3DCF4-2925-46DD-88BD-4FE44FAE59B5}">
      <dgm:prSet/>
      <dgm:spPr/>
      <dgm:t>
        <a:bodyPr/>
        <a:lstStyle/>
        <a:p>
          <a:endParaRPr lang="en-US"/>
        </a:p>
      </dgm:t>
    </dgm:pt>
    <dgm:pt modelId="{6EC7C448-C2E1-4C83-A7A2-90E5F1108D59}">
      <dgm:prSet phldrT="[Text]"/>
      <dgm:spPr/>
      <dgm:t>
        <a:bodyPr/>
        <a:lstStyle/>
        <a:p>
          <a:r>
            <a:rPr lang="en-US" dirty="0"/>
            <a:t>Weaknesses</a:t>
          </a:r>
        </a:p>
      </dgm:t>
    </dgm:pt>
    <dgm:pt modelId="{DF2BF72F-A4AC-48C0-A905-4DB98AE2B718}" type="parTrans" cxnId="{8A11FEF3-AA50-480D-9EE4-896F9945676C}">
      <dgm:prSet/>
      <dgm:spPr/>
      <dgm:t>
        <a:bodyPr/>
        <a:lstStyle/>
        <a:p>
          <a:endParaRPr lang="en-US"/>
        </a:p>
      </dgm:t>
    </dgm:pt>
    <dgm:pt modelId="{1698EB13-411D-4CB1-93B0-21A8B55F35BD}" type="sibTrans" cxnId="{8A11FEF3-AA50-480D-9EE4-896F9945676C}">
      <dgm:prSet/>
      <dgm:spPr/>
      <dgm:t>
        <a:bodyPr/>
        <a:lstStyle/>
        <a:p>
          <a:endParaRPr lang="en-US"/>
        </a:p>
      </dgm:t>
    </dgm:pt>
    <dgm:pt modelId="{F011AAC9-2D33-46BA-907D-6CD152F5673D}">
      <dgm:prSet phldrT="[Text]"/>
      <dgm:spPr/>
      <dgm:t>
        <a:bodyPr/>
        <a:lstStyle/>
        <a:p>
          <a:r>
            <a:rPr lang="en-US" dirty="0"/>
            <a:t>Improve Each Other</a:t>
          </a:r>
        </a:p>
      </dgm:t>
    </dgm:pt>
    <dgm:pt modelId="{89E51A15-5646-433C-AFD5-D009D917BB52}" type="parTrans" cxnId="{BD488FC4-DE50-4734-9E5D-2FF999EA6537}">
      <dgm:prSet/>
      <dgm:spPr/>
      <dgm:t>
        <a:bodyPr/>
        <a:lstStyle/>
        <a:p>
          <a:endParaRPr lang="en-US"/>
        </a:p>
      </dgm:t>
    </dgm:pt>
    <dgm:pt modelId="{CAF8D428-978D-41A8-9C42-DC0616948C71}" type="sibTrans" cxnId="{BD488FC4-DE50-4734-9E5D-2FF999EA6537}">
      <dgm:prSet/>
      <dgm:spPr/>
      <dgm:t>
        <a:bodyPr/>
        <a:lstStyle/>
        <a:p>
          <a:endParaRPr lang="en-US"/>
        </a:p>
      </dgm:t>
    </dgm:pt>
    <dgm:pt modelId="{CC4047C6-926B-479E-A149-AD192EB54770}">
      <dgm:prSet phldrT="[Text]"/>
      <dgm:spPr/>
      <dgm:t>
        <a:bodyPr/>
        <a:lstStyle/>
        <a:p>
          <a:r>
            <a:rPr lang="en-US" dirty="0"/>
            <a:t>Teach</a:t>
          </a:r>
        </a:p>
      </dgm:t>
    </dgm:pt>
    <dgm:pt modelId="{0B63444D-D227-4F1D-9380-E175B5E52133}" type="parTrans" cxnId="{508DA26A-E299-4438-8818-8968C1508D44}">
      <dgm:prSet/>
      <dgm:spPr/>
      <dgm:t>
        <a:bodyPr/>
        <a:lstStyle/>
        <a:p>
          <a:endParaRPr lang="en-US"/>
        </a:p>
      </dgm:t>
    </dgm:pt>
    <dgm:pt modelId="{81099C1C-ADB4-43BE-835D-85CD6DAAF9F5}" type="sibTrans" cxnId="{508DA26A-E299-4438-8818-8968C1508D44}">
      <dgm:prSet/>
      <dgm:spPr/>
      <dgm:t>
        <a:bodyPr/>
        <a:lstStyle/>
        <a:p>
          <a:endParaRPr lang="en-US"/>
        </a:p>
      </dgm:t>
    </dgm:pt>
    <dgm:pt modelId="{1203D5B1-AEB0-43E1-B06C-CAF79F0D166E}">
      <dgm:prSet phldrT="[Text]"/>
      <dgm:spPr/>
      <dgm:t>
        <a:bodyPr/>
        <a:lstStyle/>
        <a:p>
          <a:r>
            <a:rPr lang="en-US" dirty="0"/>
            <a:t>Learn</a:t>
          </a:r>
        </a:p>
      </dgm:t>
    </dgm:pt>
    <dgm:pt modelId="{A775F5AF-C7FA-4DA2-8580-5362E0FAB557}" type="parTrans" cxnId="{51A63F04-EE1C-4ECE-BD14-2AEA71407690}">
      <dgm:prSet/>
      <dgm:spPr/>
      <dgm:t>
        <a:bodyPr/>
        <a:lstStyle/>
        <a:p>
          <a:endParaRPr lang="en-US"/>
        </a:p>
      </dgm:t>
    </dgm:pt>
    <dgm:pt modelId="{B6B9A5D8-5853-4155-82C2-80A4B24CA44E}" type="sibTrans" cxnId="{51A63F04-EE1C-4ECE-BD14-2AEA71407690}">
      <dgm:prSet/>
      <dgm:spPr/>
      <dgm:t>
        <a:bodyPr/>
        <a:lstStyle/>
        <a:p>
          <a:endParaRPr lang="en-US"/>
        </a:p>
      </dgm:t>
    </dgm:pt>
    <dgm:pt modelId="{F633FB7B-1373-42C7-BDC3-BC18F5157241}">
      <dgm:prSet phldrT="[Text]"/>
      <dgm:spPr/>
      <dgm:t>
        <a:bodyPr/>
        <a:lstStyle/>
        <a:p>
          <a:r>
            <a:rPr lang="en-US" dirty="0"/>
            <a:t>Future Aspirations</a:t>
          </a:r>
        </a:p>
      </dgm:t>
    </dgm:pt>
    <dgm:pt modelId="{1D87F317-B8CE-41AA-A92A-02E70601B250}" type="parTrans" cxnId="{96DF37EA-9336-4E42-AD4F-B3AF54BF8E38}">
      <dgm:prSet/>
      <dgm:spPr/>
      <dgm:t>
        <a:bodyPr/>
        <a:lstStyle/>
        <a:p>
          <a:endParaRPr lang="en-US"/>
        </a:p>
      </dgm:t>
    </dgm:pt>
    <dgm:pt modelId="{CF197530-EE38-441A-8354-F789D758CDE9}" type="sibTrans" cxnId="{96DF37EA-9336-4E42-AD4F-B3AF54BF8E38}">
      <dgm:prSet/>
      <dgm:spPr/>
      <dgm:t>
        <a:bodyPr/>
        <a:lstStyle/>
        <a:p>
          <a:endParaRPr lang="en-US"/>
        </a:p>
      </dgm:t>
    </dgm:pt>
    <dgm:pt modelId="{9C8E0C2D-CF9E-4B64-A7FC-C3E25A5D5F8A}">
      <dgm:prSet phldrT="[Text]"/>
      <dgm:spPr/>
      <dgm:t>
        <a:bodyPr/>
        <a:lstStyle/>
        <a:p>
          <a:r>
            <a:rPr lang="en-US" dirty="0"/>
            <a:t>Opportunities</a:t>
          </a:r>
        </a:p>
      </dgm:t>
    </dgm:pt>
    <dgm:pt modelId="{6D3B6390-4A9C-48FF-B1CD-0358E78AC445}" type="parTrans" cxnId="{96DB4DF5-78E9-4A59-ABA7-4E06FE07EA4C}">
      <dgm:prSet/>
      <dgm:spPr/>
      <dgm:t>
        <a:bodyPr/>
        <a:lstStyle/>
        <a:p>
          <a:endParaRPr lang="en-US"/>
        </a:p>
      </dgm:t>
    </dgm:pt>
    <dgm:pt modelId="{BF7C814F-70C5-4A9D-B567-C4B11C449AA2}" type="sibTrans" cxnId="{96DB4DF5-78E9-4A59-ABA7-4E06FE07EA4C}">
      <dgm:prSet/>
      <dgm:spPr/>
      <dgm:t>
        <a:bodyPr/>
        <a:lstStyle/>
        <a:p>
          <a:endParaRPr lang="en-US"/>
        </a:p>
      </dgm:t>
    </dgm:pt>
    <dgm:pt modelId="{CEAF3395-A1A2-422F-BEFD-D48A81C340F2}">
      <dgm:prSet phldrT="[Text]"/>
      <dgm:spPr/>
      <dgm:t>
        <a:bodyPr/>
        <a:lstStyle/>
        <a:p>
          <a:r>
            <a:rPr lang="en-US" dirty="0"/>
            <a:t>Grow</a:t>
          </a:r>
        </a:p>
      </dgm:t>
    </dgm:pt>
    <dgm:pt modelId="{5C98B49E-2685-4960-BDD4-A463755A54F7}" type="parTrans" cxnId="{C9830390-8115-494B-84D8-0D7A56E10CB7}">
      <dgm:prSet/>
      <dgm:spPr/>
      <dgm:t>
        <a:bodyPr/>
        <a:lstStyle/>
        <a:p>
          <a:endParaRPr lang="en-US"/>
        </a:p>
      </dgm:t>
    </dgm:pt>
    <dgm:pt modelId="{A72CB57E-2E38-4A55-863A-7B4BA750BEDF}" type="sibTrans" cxnId="{C9830390-8115-494B-84D8-0D7A56E10CB7}">
      <dgm:prSet/>
      <dgm:spPr/>
      <dgm:t>
        <a:bodyPr/>
        <a:lstStyle/>
        <a:p>
          <a:endParaRPr lang="en-US"/>
        </a:p>
      </dgm:t>
    </dgm:pt>
    <dgm:pt modelId="{933A48A3-8363-4F0B-B590-57023470E6C2}" type="pres">
      <dgm:prSet presAssocID="{1FC4C390-67A3-4859-94DC-8543D912C192}" presName="linear" presStyleCnt="0">
        <dgm:presLayoutVars>
          <dgm:dir/>
          <dgm:resizeHandles val="exact"/>
        </dgm:presLayoutVars>
      </dgm:prSet>
      <dgm:spPr/>
    </dgm:pt>
    <dgm:pt modelId="{2E4A96BC-601E-4B9B-89CB-45280355557A}" type="pres">
      <dgm:prSet presAssocID="{B692BF65-F1C0-4C68-975A-D517FD539079}" presName="comp" presStyleCnt="0"/>
      <dgm:spPr/>
    </dgm:pt>
    <dgm:pt modelId="{3C9BE44E-5D56-406D-9E15-ED357475997D}" type="pres">
      <dgm:prSet presAssocID="{B692BF65-F1C0-4C68-975A-D517FD539079}" presName="box" presStyleLbl="node1" presStyleIdx="0" presStyleCnt="3"/>
      <dgm:spPr/>
    </dgm:pt>
    <dgm:pt modelId="{7F6BB173-4A16-4AC0-B330-033807B90997}" type="pres">
      <dgm:prSet presAssocID="{B692BF65-F1C0-4C68-975A-D517FD539079}"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male worker"/>
        </a:ext>
      </dgm:extLst>
    </dgm:pt>
    <dgm:pt modelId="{2C2D5462-7E31-4E26-B88C-BE379F7B3FA3}" type="pres">
      <dgm:prSet presAssocID="{B692BF65-F1C0-4C68-975A-D517FD539079}" presName="text" presStyleLbl="node1" presStyleIdx="0" presStyleCnt="3">
        <dgm:presLayoutVars>
          <dgm:bulletEnabled val="1"/>
        </dgm:presLayoutVars>
      </dgm:prSet>
      <dgm:spPr/>
    </dgm:pt>
    <dgm:pt modelId="{21D33D19-E99A-4419-B8A5-9CE5B6158545}" type="pres">
      <dgm:prSet presAssocID="{345F63DA-B529-4367-8E06-4CE59D82ED27}" presName="spacer" presStyleCnt="0"/>
      <dgm:spPr/>
    </dgm:pt>
    <dgm:pt modelId="{0FC1D82B-2DB1-4A42-89E7-78222B1A3011}" type="pres">
      <dgm:prSet presAssocID="{EE3078C7-33DC-479E-813B-920896F84276}" presName="comp" presStyleCnt="0"/>
      <dgm:spPr/>
    </dgm:pt>
    <dgm:pt modelId="{F520045A-E8AD-4931-89CB-DFE02B654936}" type="pres">
      <dgm:prSet presAssocID="{EE3078C7-33DC-479E-813B-920896F84276}" presName="box" presStyleLbl="node1" presStyleIdx="1" presStyleCnt="3"/>
      <dgm:spPr/>
    </dgm:pt>
    <dgm:pt modelId="{6110F436-66CB-4158-A354-8B1BA777B29A}" type="pres">
      <dgm:prSet presAssocID="{EE3078C7-33DC-479E-813B-920896F84276}"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ople talking on couch"/>
        </a:ext>
      </dgm:extLst>
    </dgm:pt>
    <dgm:pt modelId="{8BCB7AD3-E964-4254-A0B3-4C727F7529CC}" type="pres">
      <dgm:prSet presAssocID="{EE3078C7-33DC-479E-813B-920896F84276}" presName="text" presStyleLbl="node1" presStyleIdx="1" presStyleCnt="3">
        <dgm:presLayoutVars>
          <dgm:bulletEnabled val="1"/>
        </dgm:presLayoutVars>
      </dgm:prSet>
      <dgm:spPr/>
    </dgm:pt>
    <dgm:pt modelId="{5203ECA0-07D0-4956-81B3-EECA0B656C72}" type="pres">
      <dgm:prSet presAssocID="{8660D39D-ECD1-4D9A-AEC4-92953A3EF036}" presName="spacer" presStyleCnt="0"/>
      <dgm:spPr/>
    </dgm:pt>
    <dgm:pt modelId="{544950E9-8E35-4C88-9E36-04A50AED2212}" type="pres">
      <dgm:prSet presAssocID="{F011AAC9-2D33-46BA-907D-6CD152F5673D}" presName="comp" presStyleCnt="0"/>
      <dgm:spPr/>
    </dgm:pt>
    <dgm:pt modelId="{F676426A-92A8-4994-BD7B-295D508FBDD0}" type="pres">
      <dgm:prSet presAssocID="{F011AAC9-2D33-46BA-907D-6CD152F5673D}" presName="box" presStyleLbl="node1" presStyleIdx="2" presStyleCnt="3"/>
      <dgm:spPr/>
    </dgm:pt>
    <dgm:pt modelId="{5EF12BD0-5F0D-496D-A55C-81A7307CBDA1}" type="pres">
      <dgm:prSet presAssocID="{F011AAC9-2D33-46BA-907D-6CD152F5673D}"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en writing on a glass wall at workplace"/>
        </a:ext>
      </dgm:extLst>
    </dgm:pt>
    <dgm:pt modelId="{18A0CAA7-93EF-465E-8AD4-C133F4BBF092}" type="pres">
      <dgm:prSet presAssocID="{F011AAC9-2D33-46BA-907D-6CD152F5673D}" presName="text" presStyleLbl="node1" presStyleIdx="2" presStyleCnt="3">
        <dgm:presLayoutVars>
          <dgm:bulletEnabled val="1"/>
        </dgm:presLayoutVars>
      </dgm:prSet>
      <dgm:spPr/>
    </dgm:pt>
  </dgm:ptLst>
  <dgm:cxnLst>
    <dgm:cxn modelId="{47A37001-4169-4871-921C-A62DCADF31A9}" type="presOf" srcId="{CEAF3395-A1A2-422F-BEFD-D48A81C340F2}" destId="{18A0CAA7-93EF-465E-8AD4-C133F4BBF092}" srcOrd="1" destOrd="3" presId="urn:microsoft.com/office/officeart/2005/8/layout/vList4"/>
    <dgm:cxn modelId="{DB50CF01-9B82-444D-93AB-AD829A08A758}" type="presOf" srcId="{F633FB7B-1373-42C7-BDC3-BC18F5157241}" destId="{2C2D5462-7E31-4E26-B88C-BE379F7B3FA3}" srcOrd="1" destOrd="3" presId="urn:microsoft.com/office/officeart/2005/8/layout/vList4"/>
    <dgm:cxn modelId="{51A63F04-EE1C-4ECE-BD14-2AEA71407690}" srcId="{F011AAC9-2D33-46BA-907D-6CD152F5673D}" destId="{1203D5B1-AEB0-43E1-B06C-CAF79F0D166E}" srcOrd="1" destOrd="0" parTransId="{A775F5AF-C7FA-4DA2-8580-5362E0FAB557}" sibTransId="{B6B9A5D8-5853-4155-82C2-80A4B24CA44E}"/>
    <dgm:cxn modelId="{6E8B9810-78C1-4C9B-849C-9B09DD91A287}" srcId="{B692BF65-F1C0-4C68-975A-D517FD539079}" destId="{D0A99462-17F9-4AD9-9CFD-712D8EB9B30F}" srcOrd="0" destOrd="0" parTransId="{96D7D7DD-C29E-4048-805C-CC3D219E0DF7}" sibTransId="{BA5BD295-6D6C-4FA1-A8DA-0A5863767B7A}"/>
    <dgm:cxn modelId="{6E17281A-C36D-4ABA-8D05-B50F51C2643C}" type="presOf" srcId="{6F75EA62-97A0-4BED-BEFB-4797C84BB3A4}" destId="{F520045A-E8AD-4931-89CB-DFE02B654936}" srcOrd="0" destOrd="1" presId="urn:microsoft.com/office/officeart/2005/8/layout/vList4"/>
    <dgm:cxn modelId="{78A32320-AF88-430B-991C-CEA60E71B66F}" srcId="{1FC4C390-67A3-4859-94DC-8543D912C192}" destId="{B692BF65-F1C0-4C68-975A-D517FD539079}" srcOrd="0" destOrd="0" parTransId="{A21144AB-A809-4758-978D-B7896420501A}" sibTransId="{345F63DA-B529-4367-8E06-4CE59D82ED27}"/>
    <dgm:cxn modelId="{E9D3702B-5EBA-4411-939F-14C7C2C163B6}" type="presOf" srcId="{9C8E0C2D-CF9E-4B64-A7FC-C3E25A5D5F8A}" destId="{F520045A-E8AD-4931-89CB-DFE02B654936}" srcOrd="0" destOrd="3" presId="urn:microsoft.com/office/officeart/2005/8/layout/vList4"/>
    <dgm:cxn modelId="{8F08B335-3307-4F32-A338-C01E3EB40B97}" type="presOf" srcId="{6EC7C448-C2E1-4C83-A7A2-90E5F1108D59}" destId="{8BCB7AD3-E964-4254-A0B3-4C727F7529CC}" srcOrd="1" destOrd="2" presId="urn:microsoft.com/office/officeart/2005/8/layout/vList4"/>
    <dgm:cxn modelId="{5D05C33B-0EC8-41A9-AB01-ECFEF729E676}" type="presOf" srcId="{1FC4C390-67A3-4859-94DC-8543D912C192}" destId="{933A48A3-8363-4F0B-B590-57023470E6C2}" srcOrd="0" destOrd="0" presId="urn:microsoft.com/office/officeart/2005/8/layout/vList4"/>
    <dgm:cxn modelId="{93D5B63D-92F6-4885-9B26-A4BCC1982120}" type="presOf" srcId="{F633FB7B-1373-42C7-BDC3-BC18F5157241}" destId="{3C9BE44E-5D56-406D-9E15-ED357475997D}" srcOrd="0" destOrd="3" presId="urn:microsoft.com/office/officeart/2005/8/layout/vList4"/>
    <dgm:cxn modelId="{4347D35E-A749-4098-AE29-B963C7643F54}" type="presOf" srcId="{4F483306-9805-4FC4-99BE-CCD79731869F}" destId="{3C9BE44E-5D56-406D-9E15-ED357475997D}" srcOrd="0" destOrd="2" presId="urn:microsoft.com/office/officeart/2005/8/layout/vList4"/>
    <dgm:cxn modelId="{B4A61645-418F-4EA9-A9DD-EA1F3AA4E7F6}" type="presOf" srcId="{F011AAC9-2D33-46BA-907D-6CD152F5673D}" destId="{18A0CAA7-93EF-465E-8AD4-C133F4BBF092}" srcOrd="1" destOrd="0" presId="urn:microsoft.com/office/officeart/2005/8/layout/vList4"/>
    <dgm:cxn modelId="{A1BCC365-9888-41AA-AC1D-62F4FD80B61F}" type="presOf" srcId="{B692BF65-F1C0-4C68-975A-D517FD539079}" destId="{2C2D5462-7E31-4E26-B88C-BE379F7B3FA3}" srcOrd="1" destOrd="0" presId="urn:microsoft.com/office/officeart/2005/8/layout/vList4"/>
    <dgm:cxn modelId="{77F10C47-EE40-40D8-A58E-BF1AFB9E3DB3}" type="presOf" srcId="{CC4047C6-926B-479E-A149-AD192EB54770}" destId="{F676426A-92A8-4994-BD7B-295D508FBDD0}" srcOrd="0" destOrd="1" presId="urn:microsoft.com/office/officeart/2005/8/layout/vList4"/>
    <dgm:cxn modelId="{E4E6176A-DA77-453A-BCA2-9C8D61840119}" type="presOf" srcId="{CC4047C6-926B-479E-A149-AD192EB54770}" destId="{18A0CAA7-93EF-465E-8AD4-C133F4BBF092}" srcOrd="1" destOrd="1" presId="urn:microsoft.com/office/officeart/2005/8/layout/vList4"/>
    <dgm:cxn modelId="{05A5794A-75B2-42CF-8387-0CBC9108CC43}" type="presOf" srcId="{1203D5B1-AEB0-43E1-B06C-CAF79F0D166E}" destId="{18A0CAA7-93EF-465E-8AD4-C133F4BBF092}" srcOrd="1" destOrd="2" presId="urn:microsoft.com/office/officeart/2005/8/layout/vList4"/>
    <dgm:cxn modelId="{508DA26A-E299-4438-8818-8968C1508D44}" srcId="{F011AAC9-2D33-46BA-907D-6CD152F5673D}" destId="{CC4047C6-926B-479E-A149-AD192EB54770}" srcOrd="0" destOrd="0" parTransId="{0B63444D-D227-4F1D-9380-E175B5E52133}" sibTransId="{81099C1C-ADB4-43BE-835D-85CD6DAAF9F5}"/>
    <dgm:cxn modelId="{8C89F36F-A1EA-434E-B166-8CCC900F39E8}" type="presOf" srcId="{D0A99462-17F9-4AD9-9CFD-712D8EB9B30F}" destId="{3C9BE44E-5D56-406D-9E15-ED357475997D}" srcOrd="0" destOrd="1" presId="urn:microsoft.com/office/officeart/2005/8/layout/vList4"/>
    <dgm:cxn modelId="{88D1BE54-C30E-4F6F-90DE-0966805FC26B}" type="presOf" srcId="{D0A99462-17F9-4AD9-9CFD-712D8EB9B30F}" destId="{2C2D5462-7E31-4E26-B88C-BE379F7B3FA3}" srcOrd="1" destOrd="1" presId="urn:microsoft.com/office/officeart/2005/8/layout/vList4"/>
    <dgm:cxn modelId="{B59AEF56-1379-4506-9974-C5DB4F3241B1}" type="presOf" srcId="{9C8E0C2D-CF9E-4B64-A7FC-C3E25A5D5F8A}" destId="{8BCB7AD3-E964-4254-A0B3-4C727F7529CC}" srcOrd="1" destOrd="3" presId="urn:microsoft.com/office/officeart/2005/8/layout/vList4"/>
    <dgm:cxn modelId="{6F3D4884-D7F1-4011-A054-C09FBF1F7137}" type="presOf" srcId="{4F483306-9805-4FC4-99BE-CCD79731869F}" destId="{2C2D5462-7E31-4E26-B88C-BE379F7B3FA3}" srcOrd="1" destOrd="2" presId="urn:microsoft.com/office/officeart/2005/8/layout/vList4"/>
    <dgm:cxn modelId="{C9830390-8115-494B-84D8-0D7A56E10CB7}" srcId="{F011AAC9-2D33-46BA-907D-6CD152F5673D}" destId="{CEAF3395-A1A2-422F-BEFD-D48A81C340F2}" srcOrd="2" destOrd="0" parTransId="{5C98B49E-2685-4960-BDD4-A463755A54F7}" sibTransId="{A72CB57E-2E38-4A55-863A-7B4BA750BEDF}"/>
    <dgm:cxn modelId="{7D193596-01A5-4D7B-82B6-CF8AF71D4868}" type="presOf" srcId="{B692BF65-F1C0-4C68-975A-D517FD539079}" destId="{3C9BE44E-5D56-406D-9E15-ED357475997D}" srcOrd="0" destOrd="0" presId="urn:microsoft.com/office/officeart/2005/8/layout/vList4"/>
    <dgm:cxn modelId="{DE158A99-DA81-4376-BCC5-EACEF1CFD457}" type="presOf" srcId="{EE3078C7-33DC-479E-813B-920896F84276}" destId="{8BCB7AD3-E964-4254-A0B3-4C727F7529CC}" srcOrd="1" destOrd="0" presId="urn:microsoft.com/office/officeart/2005/8/layout/vList4"/>
    <dgm:cxn modelId="{83B655A3-6251-42D8-AFC0-D4702A06CB82}" type="presOf" srcId="{F011AAC9-2D33-46BA-907D-6CD152F5673D}" destId="{F676426A-92A8-4994-BD7B-295D508FBDD0}" srcOrd="0" destOrd="0" presId="urn:microsoft.com/office/officeart/2005/8/layout/vList4"/>
    <dgm:cxn modelId="{657C3CB9-5727-4346-AFA8-C01C43D4FBA4}" srcId="{B692BF65-F1C0-4C68-975A-D517FD539079}" destId="{4F483306-9805-4FC4-99BE-CCD79731869F}" srcOrd="1" destOrd="0" parTransId="{DDC86F65-2A80-42D3-9EC4-652B8580E49A}" sibTransId="{3D4634A4-A7BE-41F3-9AA6-9618FFE840AD}"/>
    <dgm:cxn modelId="{BD488FC4-DE50-4734-9E5D-2FF999EA6537}" srcId="{1FC4C390-67A3-4859-94DC-8543D912C192}" destId="{F011AAC9-2D33-46BA-907D-6CD152F5673D}" srcOrd="2" destOrd="0" parTransId="{89E51A15-5646-433C-AFD5-D009D917BB52}" sibTransId="{CAF8D428-978D-41A8-9C42-DC0616948C71}"/>
    <dgm:cxn modelId="{BE8483D3-DF0B-412E-82BE-1E2215AB091E}" type="presOf" srcId="{CEAF3395-A1A2-422F-BEFD-D48A81C340F2}" destId="{F676426A-92A8-4994-BD7B-295D508FBDD0}" srcOrd="0" destOrd="3" presId="urn:microsoft.com/office/officeart/2005/8/layout/vList4"/>
    <dgm:cxn modelId="{0A7C0FDA-2076-444D-9DF2-ADC705BB909D}" type="presOf" srcId="{1203D5B1-AEB0-43E1-B06C-CAF79F0D166E}" destId="{F676426A-92A8-4994-BD7B-295D508FBDD0}" srcOrd="0" destOrd="2" presId="urn:microsoft.com/office/officeart/2005/8/layout/vList4"/>
    <dgm:cxn modelId="{A26925E6-0F4B-457A-A373-2D64FD5EC836}" type="presOf" srcId="{6EC7C448-C2E1-4C83-A7A2-90E5F1108D59}" destId="{F520045A-E8AD-4931-89CB-DFE02B654936}" srcOrd="0" destOrd="2" presId="urn:microsoft.com/office/officeart/2005/8/layout/vList4"/>
    <dgm:cxn modelId="{96DF37EA-9336-4E42-AD4F-B3AF54BF8E38}" srcId="{B692BF65-F1C0-4C68-975A-D517FD539079}" destId="{F633FB7B-1373-42C7-BDC3-BC18F5157241}" srcOrd="2" destOrd="0" parTransId="{1D87F317-B8CE-41AA-A92A-02E70601B250}" sibTransId="{CF197530-EE38-441A-8354-F789D758CDE9}"/>
    <dgm:cxn modelId="{8A11FEF3-AA50-480D-9EE4-896F9945676C}" srcId="{EE3078C7-33DC-479E-813B-920896F84276}" destId="{6EC7C448-C2E1-4C83-A7A2-90E5F1108D59}" srcOrd="1" destOrd="0" parTransId="{DF2BF72F-A4AC-48C0-A905-4DB98AE2B718}" sibTransId="{1698EB13-411D-4CB1-93B0-21A8B55F35BD}"/>
    <dgm:cxn modelId="{94E3DCF4-2925-46DD-88BD-4FE44FAE59B5}" srcId="{EE3078C7-33DC-479E-813B-920896F84276}" destId="{6F75EA62-97A0-4BED-BEFB-4797C84BB3A4}" srcOrd="0" destOrd="0" parTransId="{12FC833A-2905-41F9-845F-3554C713895E}" sibTransId="{C2F24925-A12B-436D-A247-86FC3044AF1D}"/>
    <dgm:cxn modelId="{96DB4DF5-78E9-4A59-ABA7-4E06FE07EA4C}" srcId="{EE3078C7-33DC-479E-813B-920896F84276}" destId="{9C8E0C2D-CF9E-4B64-A7FC-C3E25A5D5F8A}" srcOrd="2" destOrd="0" parTransId="{6D3B6390-4A9C-48FF-B1CD-0358E78AC445}" sibTransId="{BF7C814F-70C5-4A9D-B567-C4B11C449AA2}"/>
    <dgm:cxn modelId="{2A6C23F7-942A-42DF-90FE-6DA05E1F0444}" type="presOf" srcId="{EE3078C7-33DC-479E-813B-920896F84276}" destId="{F520045A-E8AD-4931-89CB-DFE02B654936}" srcOrd="0" destOrd="0" presId="urn:microsoft.com/office/officeart/2005/8/layout/vList4"/>
    <dgm:cxn modelId="{69F848F7-9802-4C10-BBEA-50FCCF1CA951}" srcId="{1FC4C390-67A3-4859-94DC-8543D912C192}" destId="{EE3078C7-33DC-479E-813B-920896F84276}" srcOrd="1" destOrd="0" parTransId="{9657F63C-376B-4D7E-9524-45FADCC83A4D}" sibTransId="{8660D39D-ECD1-4D9A-AEC4-92953A3EF036}"/>
    <dgm:cxn modelId="{48BE2CF8-9A93-47CA-8FFA-6B0FD1B6E763}" type="presOf" srcId="{6F75EA62-97A0-4BED-BEFB-4797C84BB3A4}" destId="{8BCB7AD3-E964-4254-A0B3-4C727F7529CC}" srcOrd="1" destOrd="1" presId="urn:microsoft.com/office/officeart/2005/8/layout/vList4"/>
    <dgm:cxn modelId="{2FC51DE2-0B5F-4E05-BC4C-8B542DBADFE2}" type="presParOf" srcId="{933A48A3-8363-4F0B-B590-57023470E6C2}" destId="{2E4A96BC-601E-4B9B-89CB-45280355557A}" srcOrd="0" destOrd="0" presId="urn:microsoft.com/office/officeart/2005/8/layout/vList4"/>
    <dgm:cxn modelId="{FC636997-0FC2-48D6-9B90-75E482410D8C}" type="presParOf" srcId="{2E4A96BC-601E-4B9B-89CB-45280355557A}" destId="{3C9BE44E-5D56-406D-9E15-ED357475997D}" srcOrd="0" destOrd="0" presId="urn:microsoft.com/office/officeart/2005/8/layout/vList4"/>
    <dgm:cxn modelId="{144EC960-9301-497C-B84A-C7AECFE8416B}" type="presParOf" srcId="{2E4A96BC-601E-4B9B-89CB-45280355557A}" destId="{7F6BB173-4A16-4AC0-B330-033807B90997}" srcOrd="1" destOrd="0" presId="urn:microsoft.com/office/officeart/2005/8/layout/vList4"/>
    <dgm:cxn modelId="{3383244E-8B8E-4037-8C21-63D16C4C0758}" type="presParOf" srcId="{2E4A96BC-601E-4B9B-89CB-45280355557A}" destId="{2C2D5462-7E31-4E26-B88C-BE379F7B3FA3}" srcOrd="2" destOrd="0" presId="urn:microsoft.com/office/officeart/2005/8/layout/vList4"/>
    <dgm:cxn modelId="{B017B6B7-BEB4-4F51-9ED0-E325B447F57E}" type="presParOf" srcId="{933A48A3-8363-4F0B-B590-57023470E6C2}" destId="{21D33D19-E99A-4419-B8A5-9CE5B6158545}" srcOrd="1" destOrd="0" presId="urn:microsoft.com/office/officeart/2005/8/layout/vList4"/>
    <dgm:cxn modelId="{1FB5BB8A-8E82-4941-9539-A8F01C5C67CF}" type="presParOf" srcId="{933A48A3-8363-4F0B-B590-57023470E6C2}" destId="{0FC1D82B-2DB1-4A42-89E7-78222B1A3011}" srcOrd="2" destOrd="0" presId="urn:microsoft.com/office/officeart/2005/8/layout/vList4"/>
    <dgm:cxn modelId="{B67FF8A1-41D7-48B6-A618-26189E90EC8F}" type="presParOf" srcId="{0FC1D82B-2DB1-4A42-89E7-78222B1A3011}" destId="{F520045A-E8AD-4931-89CB-DFE02B654936}" srcOrd="0" destOrd="0" presId="urn:microsoft.com/office/officeart/2005/8/layout/vList4"/>
    <dgm:cxn modelId="{9C6E8CE2-C591-480C-92AA-37CCAF9BC6B1}" type="presParOf" srcId="{0FC1D82B-2DB1-4A42-89E7-78222B1A3011}" destId="{6110F436-66CB-4158-A354-8B1BA777B29A}" srcOrd="1" destOrd="0" presId="urn:microsoft.com/office/officeart/2005/8/layout/vList4"/>
    <dgm:cxn modelId="{E3221C23-1317-4ABC-9842-8644A0AEA682}" type="presParOf" srcId="{0FC1D82B-2DB1-4A42-89E7-78222B1A3011}" destId="{8BCB7AD3-E964-4254-A0B3-4C727F7529CC}" srcOrd="2" destOrd="0" presId="urn:microsoft.com/office/officeart/2005/8/layout/vList4"/>
    <dgm:cxn modelId="{1AAFC6B1-7600-4064-B62B-03D5E9C2A39F}" type="presParOf" srcId="{933A48A3-8363-4F0B-B590-57023470E6C2}" destId="{5203ECA0-07D0-4956-81B3-EECA0B656C72}" srcOrd="3" destOrd="0" presId="urn:microsoft.com/office/officeart/2005/8/layout/vList4"/>
    <dgm:cxn modelId="{E05DBB1F-E98E-449B-B723-6D051ED528D1}" type="presParOf" srcId="{933A48A3-8363-4F0B-B590-57023470E6C2}" destId="{544950E9-8E35-4C88-9E36-04A50AED2212}" srcOrd="4" destOrd="0" presId="urn:microsoft.com/office/officeart/2005/8/layout/vList4"/>
    <dgm:cxn modelId="{D86AD57E-3715-46AB-A184-6596FD1D2476}" type="presParOf" srcId="{544950E9-8E35-4C88-9E36-04A50AED2212}" destId="{F676426A-92A8-4994-BD7B-295D508FBDD0}" srcOrd="0" destOrd="0" presId="urn:microsoft.com/office/officeart/2005/8/layout/vList4"/>
    <dgm:cxn modelId="{048017C8-C276-45EE-A1F7-6E7D8D6B93B1}" type="presParOf" srcId="{544950E9-8E35-4C88-9E36-04A50AED2212}" destId="{5EF12BD0-5F0D-496D-A55C-81A7307CBDA1}" srcOrd="1" destOrd="0" presId="urn:microsoft.com/office/officeart/2005/8/layout/vList4"/>
    <dgm:cxn modelId="{D7DA6A3B-4C5F-4284-A97C-4DEC520626B0}" type="presParOf" srcId="{544950E9-8E35-4C88-9E36-04A50AED2212}" destId="{18A0CAA7-93EF-465E-8AD4-C133F4BBF09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4C390-67A3-4859-94DC-8543D912C19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692BF65-F1C0-4C68-975A-D517FD539079}">
      <dgm:prSet phldrT="[Text]"/>
      <dgm:spPr>
        <a:solidFill>
          <a:schemeClr val="accent1">
            <a:lumMod val="75000"/>
          </a:schemeClr>
        </a:solidFill>
      </dgm:spPr>
      <dgm:t>
        <a:bodyPr/>
        <a:lstStyle/>
        <a:p>
          <a:r>
            <a:rPr lang="en-US" dirty="0"/>
            <a:t>Know the Work</a:t>
          </a:r>
        </a:p>
      </dgm:t>
    </dgm:pt>
    <dgm:pt modelId="{A21144AB-A809-4758-978D-B7896420501A}" type="parTrans" cxnId="{78A32320-AF88-430B-991C-CEA60E71B66F}">
      <dgm:prSet/>
      <dgm:spPr/>
      <dgm:t>
        <a:bodyPr/>
        <a:lstStyle/>
        <a:p>
          <a:endParaRPr lang="en-US"/>
        </a:p>
      </dgm:t>
    </dgm:pt>
    <dgm:pt modelId="{345F63DA-B529-4367-8E06-4CE59D82ED27}" type="sibTrans" cxnId="{78A32320-AF88-430B-991C-CEA60E71B66F}">
      <dgm:prSet/>
      <dgm:spPr/>
      <dgm:t>
        <a:bodyPr/>
        <a:lstStyle/>
        <a:p>
          <a:endParaRPr lang="en-US"/>
        </a:p>
      </dgm:t>
    </dgm:pt>
    <dgm:pt modelId="{D0A99462-17F9-4AD9-9CFD-712D8EB9B30F}">
      <dgm:prSet phldrT="[Text]"/>
      <dgm:spPr>
        <a:solidFill>
          <a:schemeClr val="accent1">
            <a:lumMod val="75000"/>
          </a:schemeClr>
        </a:solidFill>
      </dgm:spPr>
      <dgm:t>
        <a:bodyPr/>
        <a:lstStyle/>
        <a:p>
          <a:r>
            <a:rPr lang="en-US" dirty="0"/>
            <a:t>Make Work Visible</a:t>
          </a:r>
        </a:p>
      </dgm:t>
    </dgm:pt>
    <dgm:pt modelId="{96D7D7DD-C29E-4048-805C-CC3D219E0DF7}" type="parTrans" cxnId="{6E8B9810-78C1-4C9B-849C-9B09DD91A287}">
      <dgm:prSet/>
      <dgm:spPr/>
      <dgm:t>
        <a:bodyPr/>
        <a:lstStyle/>
        <a:p>
          <a:endParaRPr lang="en-US"/>
        </a:p>
      </dgm:t>
    </dgm:pt>
    <dgm:pt modelId="{BA5BD295-6D6C-4FA1-A8DA-0A5863767B7A}" type="sibTrans" cxnId="{6E8B9810-78C1-4C9B-849C-9B09DD91A287}">
      <dgm:prSet/>
      <dgm:spPr/>
      <dgm:t>
        <a:bodyPr/>
        <a:lstStyle/>
        <a:p>
          <a:endParaRPr lang="en-US"/>
        </a:p>
      </dgm:t>
    </dgm:pt>
    <dgm:pt modelId="{4F483306-9805-4FC4-99BE-CCD79731869F}">
      <dgm:prSet phldrT="[Text]"/>
      <dgm:spPr>
        <a:solidFill>
          <a:schemeClr val="accent1">
            <a:lumMod val="75000"/>
          </a:schemeClr>
        </a:solidFill>
      </dgm:spPr>
      <dgm:t>
        <a:bodyPr/>
        <a:lstStyle/>
        <a:p>
          <a:r>
            <a:rPr lang="en-US" dirty="0"/>
            <a:t>Know the Value</a:t>
          </a:r>
        </a:p>
      </dgm:t>
    </dgm:pt>
    <dgm:pt modelId="{DDC86F65-2A80-42D3-9EC4-652B8580E49A}" type="parTrans" cxnId="{657C3CB9-5727-4346-AFA8-C01C43D4FBA4}">
      <dgm:prSet/>
      <dgm:spPr/>
      <dgm:t>
        <a:bodyPr/>
        <a:lstStyle/>
        <a:p>
          <a:endParaRPr lang="en-US"/>
        </a:p>
      </dgm:t>
    </dgm:pt>
    <dgm:pt modelId="{3D4634A4-A7BE-41F3-9AA6-9618FFE840AD}" type="sibTrans" cxnId="{657C3CB9-5727-4346-AFA8-C01C43D4FBA4}">
      <dgm:prSet/>
      <dgm:spPr/>
      <dgm:t>
        <a:bodyPr/>
        <a:lstStyle/>
        <a:p>
          <a:endParaRPr lang="en-US"/>
        </a:p>
      </dgm:t>
    </dgm:pt>
    <dgm:pt modelId="{EE3078C7-33DC-479E-813B-920896F84276}">
      <dgm:prSet phldrT="[Text]"/>
      <dgm:spPr>
        <a:solidFill>
          <a:schemeClr val="accent1">
            <a:lumMod val="75000"/>
          </a:schemeClr>
        </a:solidFill>
      </dgm:spPr>
      <dgm:t>
        <a:bodyPr/>
        <a:lstStyle/>
        <a:p>
          <a:r>
            <a:rPr lang="en-US" dirty="0"/>
            <a:t>Understand the Work</a:t>
          </a:r>
        </a:p>
      </dgm:t>
    </dgm:pt>
    <dgm:pt modelId="{9657F63C-376B-4D7E-9524-45FADCC83A4D}" type="parTrans" cxnId="{69F848F7-9802-4C10-BBEA-50FCCF1CA951}">
      <dgm:prSet/>
      <dgm:spPr/>
      <dgm:t>
        <a:bodyPr/>
        <a:lstStyle/>
        <a:p>
          <a:endParaRPr lang="en-US"/>
        </a:p>
      </dgm:t>
    </dgm:pt>
    <dgm:pt modelId="{8660D39D-ECD1-4D9A-AEC4-92953A3EF036}" type="sibTrans" cxnId="{69F848F7-9802-4C10-BBEA-50FCCF1CA951}">
      <dgm:prSet/>
      <dgm:spPr/>
      <dgm:t>
        <a:bodyPr/>
        <a:lstStyle/>
        <a:p>
          <a:endParaRPr lang="en-US"/>
        </a:p>
      </dgm:t>
    </dgm:pt>
    <dgm:pt modelId="{6F75EA62-97A0-4BED-BEFB-4797C84BB3A4}">
      <dgm:prSet phldrT="[Text]"/>
      <dgm:spPr>
        <a:solidFill>
          <a:schemeClr val="accent1">
            <a:lumMod val="75000"/>
          </a:schemeClr>
        </a:solidFill>
      </dgm:spPr>
      <dgm:t>
        <a:bodyPr/>
        <a:lstStyle/>
        <a:p>
          <a:r>
            <a:rPr lang="en-US" dirty="0"/>
            <a:t>Work Design</a:t>
          </a:r>
        </a:p>
      </dgm:t>
    </dgm:pt>
    <dgm:pt modelId="{12FC833A-2905-41F9-845F-3554C713895E}" type="parTrans" cxnId="{94E3DCF4-2925-46DD-88BD-4FE44FAE59B5}">
      <dgm:prSet/>
      <dgm:spPr/>
      <dgm:t>
        <a:bodyPr/>
        <a:lstStyle/>
        <a:p>
          <a:endParaRPr lang="en-US"/>
        </a:p>
      </dgm:t>
    </dgm:pt>
    <dgm:pt modelId="{C2F24925-A12B-436D-A247-86FC3044AF1D}" type="sibTrans" cxnId="{94E3DCF4-2925-46DD-88BD-4FE44FAE59B5}">
      <dgm:prSet/>
      <dgm:spPr/>
      <dgm:t>
        <a:bodyPr/>
        <a:lstStyle/>
        <a:p>
          <a:endParaRPr lang="en-US"/>
        </a:p>
      </dgm:t>
    </dgm:pt>
    <dgm:pt modelId="{6EC7C448-C2E1-4C83-A7A2-90E5F1108D59}">
      <dgm:prSet phldrT="[Text]"/>
      <dgm:spPr>
        <a:solidFill>
          <a:schemeClr val="accent1">
            <a:lumMod val="75000"/>
          </a:schemeClr>
        </a:solidFill>
      </dgm:spPr>
      <dgm:t>
        <a:bodyPr/>
        <a:lstStyle/>
        <a:p>
          <a:r>
            <a:rPr lang="en-US" dirty="0"/>
            <a:t>Work Knowledge</a:t>
          </a:r>
        </a:p>
      </dgm:t>
    </dgm:pt>
    <dgm:pt modelId="{DF2BF72F-A4AC-48C0-A905-4DB98AE2B718}" type="parTrans" cxnId="{8A11FEF3-AA50-480D-9EE4-896F9945676C}">
      <dgm:prSet/>
      <dgm:spPr/>
      <dgm:t>
        <a:bodyPr/>
        <a:lstStyle/>
        <a:p>
          <a:endParaRPr lang="en-US"/>
        </a:p>
      </dgm:t>
    </dgm:pt>
    <dgm:pt modelId="{1698EB13-411D-4CB1-93B0-21A8B55F35BD}" type="sibTrans" cxnId="{8A11FEF3-AA50-480D-9EE4-896F9945676C}">
      <dgm:prSet/>
      <dgm:spPr/>
      <dgm:t>
        <a:bodyPr/>
        <a:lstStyle/>
        <a:p>
          <a:endParaRPr lang="en-US"/>
        </a:p>
      </dgm:t>
    </dgm:pt>
    <dgm:pt modelId="{F011AAC9-2D33-46BA-907D-6CD152F5673D}">
      <dgm:prSet phldrT="[Text]"/>
      <dgm:spPr>
        <a:solidFill>
          <a:schemeClr val="accent1">
            <a:lumMod val="75000"/>
          </a:schemeClr>
        </a:solidFill>
      </dgm:spPr>
      <dgm:t>
        <a:bodyPr/>
        <a:lstStyle/>
        <a:p>
          <a:r>
            <a:rPr lang="en-US" dirty="0"/>
            <a:t>Improve the Work</a:t>
          </a:r>
        </a:p>
      </dgm:t>
    </dgm:pt>
    <dgm:pt modelId="{89E51A15-5646-433C-AFD5-D009D917BB52}" type="parTrans" cxnId="{BD488FC4-DE50-4734-9E5D-2FF999EA6537}">
      <dgm:prSet/>
      <dgm:spPr/>
      <dgm:t>
        <a:bodyPr/>
        <a:lstStyle/>
        <a:p>
          <a:endParaRPr lang="en-US"/>
        </a:p>
      </dgm:t>
    </dgm:pt>
    <dgm:pt modelId="{CAF8D428-978D-41A8-9C42-DC0616948C71}" type="sibTrans" cxnId="{BD488FC4-DE50-4734-9E5D-2FF999EA6537}">
      <dgm:prSet/>
      <dgm:spPr/>
      <dgm:t>
        <a:bodyPr/>
        <a:lstStyle/>
        <a:p>
          <a:endParaRPr lang="en-US"/>
        </a:p>
      </dgm:t>
    </dgm:pt>
    <dgm:pt modelId="{CC4047C6-926B-479E-A149-AD192EB54770}">
      <dgm:prSet phldrT="[Text]"/>
      <dgm:spPr>
        <a:solidFill>
          <a:schemeClr val="accent1">
            <a:lumMod val="75000"/>
          </a:schemeClr>
        </a:solidFill>
      </dgm:spPr>
      <dgm:t>
        <a:bodyPr/>
        <a:lstStyle/>
        <a:p>
          <a:r>
            <a:rPr lang="en-US" dirty="0"/>
            <a:t>Opportunity Prioritization</a:t>
          </a:r>
        </a:p>
      </dgm:t>
    </dgm:pt>
    <dgm:pt modelId="{0B63444D-D227-4F1D-9380-E175B5E52133}" type="parTrans" cxnId="{508DA26A-E299-4438-8818-8968C1508D44}">
      <dgm:prSet/>
      <dgm:spPr/>
      <dgm:t>
        <a:bodyPr/>
        <a:lstStyle/>
        <a:p>
          <a:endParaRPr lang="en-US"/>
        </a:p>
      </dgm:t>
    </dgm:pt>
    <dgm:pt modelId="{81099C1C-ADB4-43BE-835D-85CD6DAAF9F5}" type="sibTrans" cxnId="{508DA26A-E299-4438-8818-8968C1508D44}">
      <dgm:prSet/>
      <dgm:spPr/>
      <dgm:t>
        <a:bodyPr/>
        <a:lstStyle/>
        <a:p>
          <a:endParaRPr lang="en-US"/>
        </a:p>
      </dgm:t>
    </dgm:pt>
    <dgm:pt modelId="{1203D5B1-AEB0-43E1-B06C-CAF79F0D166E}">
      <dgm:prSet phldrT="[Text]"/>
      <dgm:spPr>
        <a:solidFill>
          <a:schemeClr val="accent1">
            <a:lumMod val="75000"/>
          </a:schemeClr>
        </a:solidFill>
      </dgm:spPr>
      <dgm:t>
        <a:bodyPr/>
        <a:lstStyle/>
        <a:p>
          <a:r>
            <a:rPr lang="en-US" dirty="0"/>
            <a:t>Obstacle Removal</a:t>
          </a:r>
        </a:p>
      </dgm:t>
    </dgm:pt>
    <dgm:pt modelId="{A775F5AF-C7FA-4DA2-8580-5362E0FAB557}" type="parTrans" cxnId="{51A63F04-EE1C-4ECE-BD14-2AEA71407690}">
      <dgm:prSet/>
      <dgm:spPr/>
      <dgm:t>
        <a:bodyPr/>
        <a:lstStyle/>
        <a:p>
          <a:endParaRPr lang="en-US"/>
        </a:p>
      </dgm:t>
    </dgm:pt>
    <dgm:pt modelId="{B6B9A5D8-5853-4155-82C2-80A4B24CA44E}" type="sibTrans" cxnId="{51A63F04-EE1C-4ECE-BD14-2AEA71407690}">
      <dgm:prSet/>
      <dgm:spPr/>
      <dgm:t>
        <a:bodyPr/>
        <a:lstStyle/>
        <a:p>
          <a:endParaRPr lang="en-US"/>
        </a:p>
      </dgm:t>
    </dgm:pt>
    <dgm:pt modelId="{F633FB7B-1373-42C7-BDC3-BC18F5157241}">
      <dgm:prSet phldrT="[Text]"/>
      <dgm:spPr>
        <a:solidFill>
          <a:schemeClr val="accent1">
            <a:lumMod val="75000"/>
          </a:schemeClr>
        </a:solidFill>
      </dgm:spPr>
      <dgm:t>
        <a:bodyPr/>
        <a:lstStyle/>
        <a:p>
          <a:r>
            <a:rPr lang="en-US" dirty="0"/>
            <a:t>Know the Obstacles</a:t>
          </a:r>
        </a:p>
      </dgm:t>
    </dgm:pt>
    <dgm:pt modelId="{1D87F317-B8CE-41AA-A92A-02E70601B250}" type="parTrans" cxnId="{96DF37EA-9336-4E42-AD4F-B3AF54BF8E38}">
      <dgm:prSet/>
      <dgm:spPr/>
      <dgm:t>
        <a:bodyPr/>
        <a:lstStyle/>
        <a:p>
          <a:endParaRPr lang="en-US"/>
        </a:p>
      </dgm:t>
    </dgm:pt>
    <dgm:pt modelId="{CF197530-EE38-441A-8354-F789D758CDE9}" type="sibTrans" cxnId="{96DF37EA-9336-4E42-AD4F-B3AF54BF8E38}">
      <dgm:prSet/>
      <dgm:spPr/>
      <dgm:t>
        <a:bodyPr/>
        <a:lstStyle/>
        <a:p>
          <a:endParaRPr lang="en-US"/>
        </a:p>
      </dgm:t>
    </dgm:pt>
    <dgm:pt modelId="{9C8E0C2D-CF9E-4B64-A7FC-C3E25A5D5F8A}">
      <dgm:prSet phldrT="[Text]"/>
      <dgm:spPr>
        <a:solidFill>
          <a:schemeClr val="accent1">
            <a:lumMod val="75000"/>
          </a:schemeClr>
        </a:solidFill>
      </dgm:spPr>
      <dgm:t>
        <a:bodyPr/>
        <a:lstStyle/>
        <a:p>
          <a:r>
            <a:rPr lang="en-US" dirty="0"/>
            <a:t>Work Flow</a:t>
          </a:r>
        </a:p>
      </dgm:t>
    </dgm:pt>
    <dgm:pt modelId="{6D3B6390-4A9C-48FF-B1CD-0358E78AC445}" type="parTrans" cxnId="{96DB4DF5-78E9-4A59-ABA7-4E06FE07EA4C}">
      <dgm:prSet/>
      <dgm:spPr/>
      <dgm:t>
        <a:bodyPr/>
        <a:lstStyle/>
        <a:p>
          <a:endParaRPr lang="en-US"/>
        </a:p>
      </dgm:t>
    </dgm:pt>
    <dgm:pt modelId="{BF7C814F-70C5-4A9D-B567-C4B11C449AA2}" type="sibTrans" cxnId="{96DB4DF5-78E9-4A59-ABA7-4E06FE07EA4C}">
      <dgm:prSet/>
      <dgm:spPr/>
      <dgm:t>
        <a:bodyPr/>
        <a:lstStyle/>
        <a:p>
          <a:endParaRPr lang="en-US"/>
        </a:p>
      </dgm:t>
    </dgm:pt>
    <dgm:pt modelId="{CEAF3395-A1A2-422F-BEFD-D48A81C340F2}">
      <dgm:prSet phldrT="[Text]"/>
      <dgm:spPr>
        <a:solidFill>
          <a:schemeClr val="accent1">
            <a:lumMod val="75000"/>
          </a:schemeClr>
        </a:solidFill>
      </dgm:spPr>
      <dgm:t>
        <a:bodyPr/>
        <a:lstStyle/>
        <a:p>
          <a:r>
            <a:rPr lang="en-US" dirty="0"/>
            <a:t>Team Celebration</a:t>
          </a:r>
        </a:p>
      </dgm:t>
    </dgm:pt>
    <dgm:pt modelId="{5C98B49E-2685-4960-BDD4-A463755A54F7}" type="parTrans" cxnId="{C9830390-8115-494B-84D8-0D7A56E10CB7}">
      <dgm:prSet/>
      <dgm:spPr/>
      <dgm:t>
        <a:bodyPr/>
        <a:lstStyle/>
        <a:p>
          <a:endParaRPr lang="en-US"/>
        </a:p>
      </dgm:t>
    </dgm:pt>
    <dgm:pt modelId="{A72CB57E-2E38-4A55-863A-7B4BA750BEDF}" type="sibTrans" cxnId="{C9830390-8115-494B-84D8-0D7A56E10CB7}">
      <dgm:prSet/>
      <dgm:spPr/>
      <dgm:t>
        <a:bodyPr/>
        <a:lstStyle/>
        <a:p>
          <a:endParaRPr lang="en-US"/>
        </a:p>
      </dgm:t>
    </dgm:pt>
    <dgm:pt modelId="{933A48A3-8363-4F0B-B590-57023470E6C2}" type="pres">
      <dgm:prSet presAssocID="{1FC4C390-67A3-4859-94DC-8543D912C192}" presName="linear" presStyleCnt="0">
        <dgm:presLayoutVars>
          <dgm:dir/>
          <dgm:resizeHandles val="exact"/>
        </dgm:presLayoutVars>
      </dgm:prSet>
      <dgm:spPr/>
    </dgm:pt>
    <dgm:pt modelId="{2E4A96BC-601E-4B9B-89CB-45280355557A}" type="pres">
      <dgm:prSet presAssocID="{B692BF65-F1C0-4C68-975A-D517FD539079}" presName="comp" presStyleCnt="0"/>
      <dgm:spPr/>
    </dgm:pt>
    <dgm:pt modelId="{3C9BE44E-5D56-406D-9E15-ED357475997D}" type="pres">
      <dgm:prSet presAssocID="{B692BF65-F1C0-4C68-975A-D517FD539079}" presName="box" presStyleLbl="node1" presStyleIdx="0" presStyleCnt="3"/>
      <dgm:spPr/>
    </dgm:pt>
    <dgm:pt modelId="{7F6BB173-4A16-4AC0-B330-033807B90997}" type="pres">
      <dgm:prSet presAssocID="{B692BF65-F1C0-4C68-975A-D517FD539079}"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male worker"/>
        </a:ext>
      </dgm:extLst>
    </dgm:pt>
    <dgm:pt modelId="{2C2D5462-7E31-4E26-B88C-BE379F7B3FA3}" type="pres">
      <dgm:prSet presAssocID="{B692BF65-F1C0-4C68-975A-D517FD539079}" presName="text" presStyleLbl="node1" presStyleIdx="0" presStyleCnt="3">
        <dgm:presLayoutVars>
          <dgm:bulletEnabled val="1"/>
        </dgm:presLayoutVars>
      </dgm:prSet>
      <dgm:spPr/>
    </dgm:pt>
    <dgm:pt modelId="{21D33D19-E99A-4419-B8A5-9CE5B6158545}" type="pres">
      <dgm:prSet presAssocID="{345F63DA-B529-4367-8E06-4CE59D82ED27}" presName="spacer" presStyleCnt="0"/>
      <dgm:spPr/>
    </dgm:pt>
    <dgm:pt modelId="{0FC1D82B-2DB1-4A42-89E7-78222B1A3011}" type="pres">
      <dgm:prSet presAssocID="{EE3078C7-33DC-479E-813B-920896F84276}" presName="comp" presStyleCnt="0"/>
      <dgm:spPr/>
    </dgm:pt>
    <dgm:pt modelId="{F520045A-E8AD-4931-89CB-DFE02B654936}" type="pres">
      <dgm:prSet presAssocID="{EE3078C7-33DC-479E-813B-920896F84276}" presName="box" presStyleLbl="node1" presStyleIdx="1" presStyleCnt="3"/>
      <dgm:spPr/>
    </dgm:pt>
    <dgm:pt modelId="{6110F436-66CB-4158-A354-8B1BA777B29A}" type="pres">
      <dgm:prSet presAssocID="{EE3078C7-33DC-479E-813B-920896F84276}"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ople talking on couch"/>
        </a:ext>
      </dgm:extLst>
    </dgm:pt>
    <dgm:pt modelId="{8BCB7AD3-E964-4254-A0B3-4C727F7529CC}" type="pres">
      <dgm:prSet presAssocID="{EE3078C7-33DC-479E-813B-920896F84276}" presName="text" presStyleLbl="node1" presStyleIdx="1" presStyleCnt="3">
        <dgm:presLayoutVars>
          <dgm:bulletEnabled val="1"/>
        </dgm:presLayoutVars>
      </dgm:prSet>
      <dgm:spPr/>
    </dgm:pt>
    <dgm:pt modelId="{5203ECA0-07D0-4956-81B3-EECA0B656C72}" type="pres">
      <dgm:prSet presAssocID="{8660D39D-ECD1-4D9A-AEC4-92953A3EF036}" presName="spacer" presStyleCnt="0"/>
      <dgm:spPr/>
    </dgm:pt>
    <dgm:pt modelId="{544950E9-8E35-4C88-9E36-04A50AED2212}" type="pres">
      <dgm:prSet presAssocID="{F011AAC9-2D33-46BA-907D-6CD152F5673D}" presName="comp" presStyleCnt="0"/>
      <dgm:spPr/>
    </dgm:pt>
    <dgm:pt modelId="{F676426A-92A8-4994-BD7B-295D508FBDD0}" type="pres">
      <dgm:prSet presAssocID="{F011AAC9-2D33-46BA-907D-6CD152F5673D}" presName="box" presStyleLbl="node1" presStyleIdx="2" presStyleCnt="3"/>
      <dgm:spPr/>
    </dgm:pt>
    <dgm:pt modelId="{5EF12BD0-5F0D-496D-A55C-81A7307CBDA1}" type="pres">
      <dgm:prSet presAssocID="{F011AAC9-2D33-46BA-907D-6CD152F5673D}"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en writing on a glass wall at workplace"/>
        </a:ext>
      </dgm:extLst>
    </dgm:pt>
    <dgm:pt modelId="{18A0CAA7-93EF-465E-8AD4-C133F4BBF092}" type="pres">
      <dgm:prSet presAssocID="{F011AAC9-2D33-46BA-907D-6CD152F5673D}" presName="text" presStyleLbl="node1" presStyleIdx="2" presStyleCnt="3">
        <dgm:presLayoutVars>
          <dgm:bulletEnabled val="1"/>
        </dgm:presLayoutVars>
      </dgm:prSet>
      <dgm:spPr/>
    </dgm:pt>
  </dgm:ptLst>
  <dgm:cxnLst>
    <dgm:cxn modelId="{47A37001-4169-4871-921C-A62DCADF31A9}" type="presOf" srcId="{CEAF3395-A1A2-422F-BEFD-D48A81C340F2}" destId="{18A0CAA7-93EF-465E-8AD4-C133F4BBF092}" srcOrd="1" destOrd="3" presId="urn:microsoft.com/office/officeart/2005/8/layout/vList4"/>
    <dgm:cxn modelId="{DB50CF01-9B82-444D-93AB-AD829A08A758}" type="presOf" srcId="{F633FB7B-1373-42C7-BDC3-BC18F5157241}" destId="{2C2D5462-7E31-4E26-B88C-BE379F7B3FA3}" srcOrd="1" destOrd="3" presId="urn:microsoft.com/office/officeart/2005/8/layout/vList4"/>
    <dgm:cxn modelId="{51A63F04-EE1C-4ECE-BD14-2AEA71407690}" srcId="{F011AAC9-2D33-46BA-907D-6CD152F5673D}" destId="{1203D5B1-AEB0-43E1-B06C-CAF79F0D166E}" srcOrd="1" destOrd="0" parTransId="{A775F5AF-C7FA-4DA2-8580-5362E0FAB557}" sibTransId="{B6B9A5D8-5853-4155-82C2-80A4B24CA44E}"/>
    <dgm:cxn modelId="{6E8B9810-78C1-4C9B-849C-9B09DD91A287}" srcId="{B692BF65-F1C0-4C68-975A-D517FD539079}" destId="{D0A99462-17F9-4AD9-9CFD-712D8EB9B30F}" srcOrd="0" destOrd="0" parTransId="{96D7D7DD-C29E-4048-805C-CC3D219E0DF7}" sibTransId="{BA5BD295-6D6C-4FA1-A8DA-0A5863767B7A}"/>
    <dgm:cxn modelId="{6E17281A-C36D-4ABA-8D05-B50F51C2643C}" type="presOf" srcId="{6F75EA62-97A0-4BED-BEFB-4797C84BB3A4}" destId="{F520045A-E8AD-4931-89CB-DFE02B654936}" srcOrd="0" destOrd="1" presId="urn:microsoft.com/office/officeart/2005/8/layout/vList4"/>
    <dgm:cxn modelId="{78A32320-AF88-430B-991C-CEA60E71B66F}" srcId="{1FC4C390-67A3-4859-94DC-8543D912C192}" destId="{B692BF65-F1C0-4C68-975A-D517FD539079}" srcOrd="0" destOrd="0" parTransId="{A21144AB-A809-4758-978D-B7896420501A}" sibTransId="{345F63DA-B529-4367-8E06-4CE59D82ED27}"/>
    <dgm:cxn modelId="{E9D3702B-5EBA-4411-939F-14C7C2C163B6}" type="presOf" srcId="{9C8E0C2D-CF9E-4B64-A7FC-C3E25A5D5F8A}" destId="{F520045A-E8AD-4931-89CB-DFE02B654936}" srcOrd="0" destOrd="3" presId="urn:microsoft.com/office/officeart/2005/8/layout/vList4"/>
    <dgm:cxn modelId="{8F08B335-3307-4F32-A338-C01E3EB40B97}" type="presOf" srcId="{6EC7C448-C2E1-4C83-A7A2-90E5F1108D59}" destId="{8BCB7AD3-E964-4254-A0B3-4C727F7529CC}" srcOrd="1" destOrd="2" presId="urn:microsoft.com/office/officeart/2005/8/layout/vList4"/>
    <dgm:cxn modelId="{5D05C33B-0EC8-41A9-AB01-ECFEF729E676}" type="presOf" srcId="{1FC4C390-67A3-4859-94DC-8543D912C192}" destId="{933A48A3-8363-4F0B-B590-57023470E6C2}" srcOrd="0" destOrd="0" presId="urn:microsoft.com/office/officeart/2005/8/layout/vList4"/>
    <dgm:cxn modelId="{93D5B63D-92F6-4885-9B26-A4BCC1982120}" type="presOf" srcId="{F633FB7B-1373-42C7-BDC3-BC18F5157241}" destId="{3C9BE44E-5D56-406D-9E15-ED357475997D}" srcOrd="0" destOrd="3" presId="urn:microsoft.com/office/officeart/2005/8/layout/vList4"/>
    <dgm:cxn modelId="{4347D35E-A749-4098-AE29-B963C7643F54}" type="presOf" srcId="{4F483306-9805-4FC4-99BE-CCD79731869F}" destId="{3C9BE44E-5D56-406D-9E15-ED357475997D}" srcOrd="0" destOrd="2" presId="urn:microsoft.com/office/officeart/2005/8/layout/vList4"/>
    <dgm:cxn modelId="{B4A61645-418F-4EA9-A9DD-EA1F3AA4E7F6}" type="presOf" srcId="{F011AAC9-2D33-46BA-907D-6CD152F5673D}" destId="{18A0CAA7-93EF-465E-8AD4-C133F4BBF092}" srcOrd="1" destOrd="0" presId="urn:microsoft.com/office/officeart/2005/8/layout/vList4"/>
    <dgm:cxn modelId="{A1BCC365-9888-41AA-AC1D-62F4FD80B61F}" type="presOf" srcId="{B692BF65-F1C0-4C68-975A-D517FD539079}" destId="{2C2D5462-7E31-4E26-B88C-BE379F7B3FA3}" srcOrd="1" destOrd="0" presId="urn:microsoft.com/office/officeart/2005/8/layout/vList4"/>
    <dgm:cxn modelId="{77F10C47-EE40-40D8-A58E-BF1AFB9E3DB3}" type="presOf" srcId="{CC4047C6-926B-479E-A149-AD192EB54770}" destId="{F676426A-92A8-4994-BD7B-295D508FBDD0}" srcOrd="0" destOrd="1" presId="urn:microsoft.com/office/officeart/2005/8/layout/vList4"/>
    <dgm:cxn modelId="{E4E6176A-DA77-453A-BCA2-9C8D61840119}" type="presOf" srcId="{CC4047C6-926B-479E-A149-AD192EB54770}" destId="{18A0CAA7-93EF-465E-8AD4-C133F4BBF092}" srcOrd="1" destOrd="1" presId="urn:microsoft.com/office/officeart/2005/8/layout/vList4"/>
    <dgm:cxn modelId="{05A5794A-75B2-42CF-8387-0CBC9108CC43}" type="presOf" srcId="{1203D5B1-AEB0-43E1-B06C-CAF79F0D166E}" destId="{18A0CAA7-93EF-465E-8AD4-C133F4BBF092}" srcOrd="1" destOrd="2" presId="urn:microsoft.com/office/officeart/2005/8/layout/vList4"/>
    <dgm:cxn modelId="{508DA26A-E299-4438-8818-8968C1508D44}" srcId="{F011AAC9-2D33-46BA-907D-6CD152F5673D}" destId="{CC4047C6-926B-479E-A149-AD192EB54770}" srcOrd="0" destOrd="0" parTransId="{0B63444D-D227-4F1D-9380-E175B5E52133}" sibTransId="{81099C1C-ADB4-43BE-835D-85CD6DAAF9F5}"/>
    <dgm:cxn modelId="{8C89F36F-A1EA-434E-B166-8CCC900F39E8}" type="presOf" srcId="{D0A99462-17F9-4AD9-9CFD-712D8EB9B30F}" destId="{3C9BE44E-5D56-406D-9E15-ED357475997D}" srcOrd="0" destOrd="1" presId="urn:microsoft.com/office/officeart/2005/8/layout/vList4"/>
    <dgm:cxn modelId="{88D1BE54-C30E-4F6F-90DE-0966805FC26B}" type="presOf" srcId="{D0A99462-17F9-4AD9-9CFD-712D8EB9B30F}" destId="{2C2D5462-7E31-4E26-B88C-BE379F7B3FA3}" srcOrd="1" destOrd="1" presId="urn:microsoft.com/office/officeart/2005/8/layout/vList4"/>
    <dgm:cxn modelId="{B59AEF56-1379-4506-9974-C5DB4F3241B1}" type="presOf" srcId="{9C8E0C2D-CF9E-4B64-A7FC-C3E25A5D5F8A}" destId="{8BCB7AD3-E964-4254-A0B3-4C727F7529CC}" srcOrd="1" destOrd="3" presId="urn:microsoft.com/office/officeart/2005/8/layout/vList4"/>
    <dgm:cxn modelId="{6F3D4884-D7F1-4011-A054-C09FBF1F7137}" type="presOf" srcId="{4F483306-9805-4FC4-99BE-CCD79731869F}" destId="{2C2D5462-7E31-4E26-B88C-BE379F7B3FA3}" srcOrd="1" destOrd="2" presId="urn:microsoft.com/office/officeart/2005/8/layout/vList4"/>
    <dgm:cxn modelId="{C9830390-8115-494B-84D8-0D7A56E10CB7}" srcId="{F011AAC9-2D33-46BA-907D-6CD152F5673D}" destId="{CEAF3395-A1A2-422F-BEFD-D48A81C340F2}" srcOrd="2" destOrd="0" parTransId="{5C98B49E-2685-4960-BDD4-A463755A54F7}" sibTransId="{A72CB57E-2E38-4A55-863A-7B4BA750BEDF}"/>
    <dgm:cxn modelId="{7D193596-01A5-4D7B-82B6-CF8AF71D4868}" type="presOf" srcId="{B692BF65-F1C0-4C68-975A-D517FD539079}" destId="{3C9BE44E-5D56-406D-9E15-ED357475997D}" srcOrd="0" destOrd="0" presId="urn:microsoft.com/office/officeart/2005/8/layout/vList4"/>
    <dgm:cxn modelId="{DE158A99-DA81-4376-BCC5-EACEF1CFD457}" type="presOf" srcId="{EE3078C7-33DC-479E-813B-920896F84276}" destId="{8BCB7AD3-E964-4254-A0B3-4C727F7529CC}" srcOrd="1" destOrd="0" presId="urn:microsoft.com/office/officeart/2005/8/layout/vList4"/>
    <dgm:cxn modelId="{83B655A3-6251-42D8-AFC0-D4702A06CB82}" type="presOf" srcId="{F011AAC9-2D33-46BA-907D-6CD152F5673D}" destId="{F676426A-92A8-4994-BD7B-295D508FBDD0}" srcOrd="0" destOrd="0" presId="urn:microsoft.com/office/officeart/2005/8/layout/vList4"/>
    <dgm:cxn modelId="{657C3CB9-5727-4346-AFA8-C01C43D4FBA4}" srcId="{B692BF65-F1C0-4C68-975A-D517FD539079}" destId="{4F483306-9805-4FC4-99BE-CCD79731869F}" srcOrd="1" destOrd="0" parTransId="{DDC86F65-2A80-42D3-9EC4-652B8580E49A}" sibTransId="{3D4634A4-A7BE-41F3-9AA6-9618FFE840AD}"/>
    <dgm:cxn modelId="{BD488FC4-DE50-4734-9E5D-2FF999EA6537}" srcId="{1FC4C390-67A3-4859-94DC-8543D912C192}" destId="{F011AAC9-2D33-46BA-907D-6CD152F5673D}" srcOrd="2" destOrd="0" parTransId="{89E51A15-5646-433C-AFD5-D009D917BB52}" sibTransId="{CAF8D428-978D-41A8-9C42-DC0616948C71}"/>
    <dgm:cxn modelId="{BE8483D3-DF0B-412E-82BE-1E2215AB091E}" type="presOf" srcId="{CEAF3395-A1A2-422F-BEFD-D48A81C340F2}" destId="{F676426A-92A8-4994-BD7B-295D508FBDD0}" srcOrd="0" destOrd="3" presId="urn:microsoft.com/office/officeart/2005/8/layout/vList4"/>
    <dgm:cxn modelId="{0A7C0FDA-2076-444D-9DF2-ADC705BB909D}" type="presOf" srcId="{1203D5B1-AEB0-43E1-B06C-CAF79F0D166E}" destId="{F676426A-92A8-4994-BD7B-295D508FBDD0}" srcOrd="0" destOrd="2" presId="urn:microsoft.com/office/officeart/2005/8/layout/vList4"/>
    <dgm:cxn modelId="{A26925E6-0F4B-457A-A373-2D64FD5EC836}" type="presOf" srcId="{6EC7C448-C2E1-4C83-A7A2-90E5F1108D59}" destId="{F520045A-E8AD-4931-89CB-DFE02B654936}" srcOrd="0" destOrd="2" presId="urn:microsoft.com/office/officeart/2005/8/layout/vList4"/>
    <dgm:cxn modelId="{96DF37EA-9336-4E42-AD4F-B3AF54BF8E38}" srcId="{B692BF65-F1C0-4C68-975A-D517FD539079}" destId="{F633FB7B-1373-42C7-BDC3-BC18F5157241}" srcOrd="2" destOrd="0" parTransId="{1D87F317-B8CE-41AA-A92A-02E70601B250}" sibTransId="{CF197530-EE38-441A-8354-F789D758CDE9}"/>
    <dgm:cxn modelId="{8A11FEF3-AA50-480D-9EE4-896F9945676C}" srcId="{EE3078C7-33DC-479E-813B-920896F84276}" destId="{6EC7C448-C2E1-4C83-A7A2-90E5F1108D59}" srcOrd="1" destOrd="0" parTransId="{DF2BF72F-A4AC-48C0-A905-4DB98AE2B718}" sibTransId="{1698EB13-411D-4CB1-93B0-21A8B55F35BD}"/>
    <dgm:cxn modelId="{94E3DCF4-2925-46DD-88BD-4FE44FAE59B5}" srcId="{EE3078C7-33DC-479E-813B-920896F84276}" destId="{6F75EA62-97A0-4BED-BEFB-4797C84BB3A4}" srcOrd="0" destOrd="0" parTransId="{12FC833A-2905-41F9-845F-3554C713895E}" sibTransId="{C2F24925-A12B-436D-A247-86FC3044AF1D}"/>
    <dgm:cxn modelId="{96DB4DF5-78E9-4A59-ABA7-4E06FE07EA4C}" srcId="{EE3078C7-33DC-479E-813B-920896F84276}" destId="{9C8E0C2D-CF9E-4B64-A7FC-C3E25A5D5F8A}" srcOrd="2" destOrd="0" parTransId="{6D3B6390-4A9C-48FF-B1CD-0358E78AC445}" sibTransId="{BF7C814F-70C5-4A9D-B567-C4B11C449AA2}"/>
    <dgm:cxn modelId="{2A6C23F7-942A-42DF-90FE-6DA05E1F0444}" type="presOf" srcId="{EE3078C7-33DC-479E-813B-920896F84276}" destId="{F520045A-E8AD-4931-89CB-DFE02B654936}" srcOrd="0" destOrd="0" presId="urn:microsoft.com/office/officeart/2005/8/layout/vList4"/>
    <dgm:cxn modelId="{69F848F7-9802-4C10-BBEA-50FCCF1CA951}" srcId="{1FC4C390-67A3-4859-94DC-8543D912C192}" destId="{EE3078C7-33DC-479E-813B-920896F84276}" srcOrd="1" destOrd="0" parTransId="{9657F63C-376B-4D7E-9524-45FADCC83A4D}" sibTransId="{8660D39D-ECD1-4D9A-AEC4-92953A3EF036}"/>
    <dgm:cxn modelId="{48BE2CF8-9A93-47CA-8FFA-6B0FD1B6E763}" type="presOf" srcId="{6F75EA62-97A0-4BED-BEFB-4797C84BB3A4}" destId="{8BCB7AD3-E964-4254-A0B3-4C727F7529CC}" srcOrd="1" destOrd="1" presId="urn:microsoft.com/office/officeart/2005/8/layout/vList4"/>
    <dgm:cxn modelId="{2FC51DE2-0B5F-4E05-BC4C-8B542DBADFE2}" type="presParOf" srcId="{933A48A3-8363-4F0B-B590-57023470E6C2}" destId="{2E4A96BC-601E-4B9B-89CB-45280355557A}" srcOrd="0" destOrd="0" presId="urn:microsoft.com/office/officeart/2005/8/layout/vList4"/>
    <dgm:cxn modelId="{FC636997-0FC2-48D6-9B90-75E482410D8C}" type="presParOf" srcId="{2E4A96BC-601E-4B9B-89CB-45280355557A}" destId="{3C9BE44E-5D56-406D-9E15-ED357475997D}" srcOrd="0" destOrd="0" presId="urn:microsoft.com/office/officeart/2005/8/layout/vList4"/>
    <dgm:cxn modelId="{144EC960-9301-497C-B84A-C7AECFE8416B}" type="presParOf" srcId="{2E4A96BC-601E-4B9B-89CB-45280355557A}" destId="{7F6BB173-4A16-4AC0-B330-033807B90997}" srcOrd="1" destOrd="0" presId="urn:microsoft.com/office/officeart/2005/8/layout/vList4"/>
    <dgm:cxn modelId="{3383244E-8B8E-4037-8C21-63D16C4C0758}" type="presParOf" srcId="{2E4A96BC-601E-4B9B-89CB-45280355557A}" destId="{2C2D5462-7E31-4E26-B88C-BE379F7B3FA3}" srcOrd="2" destOrd="0" presId="urn:microsoft.com/office/officeart/2005/8/layout/vList4"/>
    <dgm:cxn modelId="{B017B6B7-BEB4-4F51-9ED0-E325B447F57E}" type="presParOf" srcId="{933A48A3-8363-4F0B-B590-57023470E6C2}" destId="{21D33D19-E99A-4419-B8A5-9CE5B6158545}" srcOrd="1" destOrd="0" presId="urn:microsoft.com/office/officeart/2005/8/layout/vList4"/>
    <dgm:cxn modelId="{1FB5BB8A-8E82-4941-9539-A8F01C5C67CF}" type="presParOf" srcId="{933A48A3-8363-4F0B-B590-57023470E6C2}" destId="{0FC1D82B-2DB1-4A42-89E7-78222B1A3011}" srcOrd="2" destOrd="0" presId="urn:microsoft.com/office/officeart/2005/8/layout/vList4"/>
    <dgm:cxn modelId="{B67FF8A1-41D7-48B6-A618-26189E90EC8F}" type="presParOf" srcId="{0FC1D82B-2DB1-4A42-89E7-78222B1A3011}" destId="{F520045A-E8AD-4931-89CB-DFE02B654936}" srcOrd="0" destOrd="0" presId="urn:microsoft.com/office/officeart/2005/8/layout/vList4"/>
    <dgm:cxn modelId="{9C6E8CE2-C591-480C-92AA-37CCAF9BC6B1}" type="presParOf" srcId="{0FC1D82B-2DB1-4A42-89E7-78222B1A3011}" destId="{6110F436-66CB-4158-A354-8B1BA777B29A}" srcOrd="1" destOrd="0" presId="urn:microsoft.com/office/officeart/2005/8/layout/vList4"/>
    <dgm:cxn modelId="{E3221C23-1317-4ABC-9842-8644A0AEA682}" type="presParOf" srcId="{0FC1D82B-2DB1-4A42-89E7-78222B1A3011}" destId="{8BCB7AD3-E964-4254-A0B3-4C727F7529CC}" srcOrd="2" destOrd="0" presId="urn:microsoft.com/office/officeart/2005/8/layout/vList4"/>
    <dgm:cxn modelId="{1AAFC6B1-7600-4064-B62B-03D5E9C2A39F}" type="presParOf" srcId="{933A48A3-8363-4F0B-B590-57023470E6C2}" destId="{5203ECA0-07D0-4956-81B3-EECA0B656C72}" srcOrd="3" destOrd="0" presId="urn:microsoft.com/office/officeart/2005/8/layout/vList4"/>
    <dgm:cxn modelId="{E05DBB1F-E98E-449B-B723-6D051ED528D1}" type="presParOf" srcId="{933A48A3-8363-4F0B-B590-57023470E6C2}" destId="{544950E9-8E35-4C88-9E36-04A50AED2212}" srcOrd="4" destOrd="0" presId="urn:microsoft.com/office/officeart/2005/8/layout/vList4"/>
    <dgm:cxn modelId="{D86AD57E-3715-46AB-A184-6596FD1D2476}" type="presParOf" srcId="{544950E9-8E35-4C88-9E36-04A50AED2212}" destId="{F676426A-92A8-4994-BD7B-295D508FBDD0}" srcOrd="0" destOrd="0" presId="urn:microsoft.com/office/officeart/2005/8/layout/vList4"/>
    <dgm:cxn modelId="{048017C8-C276-45EE-A1F7-6E7D8D6B93B1}" type="presParOf" srcId="{544950E9-8E35-4C88-9E36-04A50AED2212}" destId="{5EF12BD0-5F0D-496D-A55C-81A7307CBDA1}" srcOrd="1" destOrd="0" presId="urn:microsoft.com/office/officeart/2005/8/layout/vList4"/>
    <dgm:cxn modelId="{D7DA6A3B-4C5F-4284-A97C-4DEC520626B0}" type="presParOf" srcId="{544950E9-8E35-4C88-9E36-04A50AED2212}" destId="{18A0CAA7-93EF-465E-8AD4-C133F4BBF09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BE44E-5D56-406D-9E15-ED357475997D}">
      <dsp:nvSpPr>
        <dsp:cNvPr id="0" name=""/>
        <dsp:cNvSpPr/>
      </dsp:nvSpPr>
      <dsp:spPr>
        <a:xfrm>
          <a:off x="0" y="0"/>
          <a:ext cx="8128000" cy="1693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Know Each Other</a:t>
          </a:r>
        </a:p>
        <a:p>
          <a:pPr marL="228600" lvl="1" indent="-228600" algn="l" defTabSz="889000">
            <a:lnSpc>
              <a:spcPct val="90000"/>
            </a:lnSpc>
            <a:spcBef>
              <a:spcPct val="0"/>
            </a:spcBef>
            <a:spcAft>
              <a:spcPct val="15000"/>
            </a:spcAft>
            <a:buChar char="•"/>
          </a:pPr>
          <a:r>
            <a:rPr lang="en-US" sz="2000" kern="1200" dirty="0"/>
            <a:t>Past Experience</a:t>
          </a:r>
        </a:p>
        <a:p>
          <a:pPr marL="228600" lvl="1" indent="-228600" algn="l" defTabSz="889000">
            <a:lnSpc>
              <a:spcPct val="90000"/>
            </a:lnSpc>
            <a:spcBef>
              <a:spcPct val="0"/>
            </a:spcBef>
            <a:spcAft>
              <a:spcPct val="15000"/>
            </a:spcAft>
            <a:buChar char="•"/>
          </a:pPr>
          <a:r>
            <a:rPr lang="en-US" sz="2000" kern="1200" dirty="0"/>
            <a:t>Present Situation</a:t>
          </a:r>
        </a:p>
        <a:p>
          <a:pPr marL="228600" lvl="1" indent="-228600" algn="l" defTabSz="889000">
            <a:lnSpc>
              <a:spcPct val="90000"/>
            </a:lnSpc>
            <a:spcBef>
              <a:spcPct val="0"/>
            </a:spcBef>
            <a:spcAft>
              <a:spcPct val="15000"/>
            </a:spcAft>
            <a:buChar char="•"/>
          </a:pPr>
          <a:r>
            <a:rPr lang="en-US" sz="2000" kern="1200" dirty="0"/>
            <a:t>Future Aspirations</a:t>
          </a:r>
        </a:p>
      </dsp:txBody>
      <dsp:txXfrm>
        <a:off x="1794933" y="0"/>
        <a:ext cx="6333066" cy="1693333"/>
      </dsp:txXfrm>
    </dsp:sp>
    <dsp:sp modelId="{7F6BB173-4A16-4AC0-B330-033807B90997}">
      <dsp:nvSpPr>
        <dsp:cNvPr id="0" name=""/>
        <dsp:cNvSpPr/>
      </dsp:nvSpPr>
      <dsp:spPr>
        <a:xfrm>
          <a:off x="169333" y="169333"/>
          <a:ext cx="1625600" cy="1354666"/>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20045A-E8AD-4931-89CB-DFE02B654936}">
      <dsp:nvSpPr>
        <dsp:cNvPr id="0" name=""/>
        <dsp:cNvSpPr/>
      </dsp:nvSpPr>
      <dsp:spPr>
        <a:xfrm>
          <a:off x="0" y="1862666"/>
          <a:ext cx="8128000" cy="1693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Understand Each Other</a:t>
          </a:r>
        </a:p>
        <a:p>
          <a:pPr marL="228600" lvl="1" indent="-228600" algn="l" defTabSz="889000">
            <a:lnSpc>
              <a:spcPct val="90000"/>
            </a:lnSpc>
            <a:spcBef>
              <a:spcPct val="0"/>
            </a:spcBef>
            <a:spcAft>
              <a:spcPct val="15000"/>
            </a:spcAft>
            <a:buChar char="•"/>
          </a:pPr>
          <a:r>
            <a:rPr lang="en-US" sz="2000" kern="1200" dirty="0"/>
            <a:t>Strengths</a:t>
          </a:r>
        </a:p>
        <a:p>
          <a:pPr marL="228600" lvl="1" indent="-228600" algn="l" defTabSz="889000">
            <a:lnSpc>
              <a:spcPct val="90000"/>
            </a:lnSpc>
            <a:spcBef>
              <a:spcPct val="0"/>
            </a:spcBef>
            <a:spcAft>
              <a:spcPct val="15000"/>
            </a:spcAft>
            <a:buChar char="•"/>
          </a:pPr>
          <a:r>
            <a:rPr lang="en-US" sz="2000" kern="1200" dirty="0"/>
            <a:t>Weaknesses</a:t>
          </a:r>
        </a:p>
        <a:p>
          <a:pPr marL="228600" lvl="1" indent="-228600" algn="l" defTabSz="889000">
            <a:lnSpc>
              <a:spcPct val="90000"/>
            </a:lnSpc>
            <a:spcBef>
              <a:spcPct val="0"/>
            </a:spcBef>
            <a:spcAft>
              <a:spcPct val="15000"/>
            </a:spcAft>
            <a:buChar char="•"/>
          </a:pPr>
          <a:r>
            <a:rPr lang="en-US" sz="2000" kern="1200" dirty="0"/>
            <a:t>Opportunities</a:t>
          </a:r>
        </a:p>
      </dsp:txBody>
      <dsp:txXfrm>
        <a:off x="1794933" y="1862666"/>
        <a:ext cx="6333066" cy="1693333"/>
      </dsp:txXfrm>
    </dsp:sp>
    <dsp:sp modelId="{6110F436-66CB-4158-A354-8B1BA777B29A}">
      <dsp:nvSpPr>
        <dsp:cNvPr id="0" name=""/>
        <dsp:cNvSpPr/>
      </dsp:nvSpPr>
      <dsp:spPr>
        <a:xfrm>
          <a:off x="169333" y="2032000"/>
          <a:ext cx="1625600" cy="135466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6426A-92A8-4994-BD7B-295D508FBDD0}">
      <dsp:nvSpPr>
        <dsp:cNvPr id="0" name=""/>
        <dsp:cNvSpPr/>
      </dsp:nvSpPr>
      <dsp:spPr>
        <a:xfrm>
          <a:off x="0" y="3725333"/>
          <a:ext cx="8128000" cy="1693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Improve Each Other</a:t>
          </a:r>
        </a:p>
        <a:p>
          <a:pPr marL="228600" lvl="1" indent="-228600" algn="l" defTabSz="889000">
            <a:lnSpc>
              <a:spcPct val="90000"/>
            </a:lnSpc>
            <a:spcBef>
              <a:spcPct val="0"/>
            </a:spcBef>
            <a:spcAft>
              <a:spcPct val="15000"/>
            </a:spcAft>
            <a:buChar char="•"/>
          </a:pPr>
          <a:r>
            <a:rPr lang="en-US" sz="2000" kern="1200" dirty="0"/>
            <a:t>Teach</a:t>
          </a:r>
        </a:p>
        <a:p>
          <a:pPr marL="228600" lvl="1" indent="-228600" algn="l" defTabSz="889000">
            <a:lnSpc>
              <a:spcPct val="90000"/>
            </a:lnSpc>
            <a:spcBef>
              <a:spcPct val="0"/>
            </a:spcBef>
            <a:spcAft>
              <a:spcPct val="15000"/>
            </a:spcAft>
            <a:buChar char="•"/>
          </a:pPr>
          <a:r>
            <a:rPr lang="en-US" sz="2000" kern="1200" dirty="0"/>
            <a:t>Learn</a:t>
          </a:r>
        </a:p>
        <a:p>
          <a:pPr marL="228600" lvl="1" indent="-228600" algn="l" defTabSz="889000">
            <a:lnSpc>
              <a:spcPct val="90000"/>
            </a:lnSpc>
            <a:spcBef>
              <a:spcPct val="0"/>
            </a:spcBef>
            <a:spcAft>
              <a:spcPct val="15000"/>
            </a:spcAft>
            <a:buChar char="•"/>
          </a:pPr>
          <a:r>
            <a:rPr lang="en-US" sz="2000" kern="1200" dirty="0"/>
            <a:t>Grow</a:t>
          </a:r>
        </a:p>
      </dsp:txBody>
      <dsp:txXfrm>
        <a:off x="1794933" y="3725333"/>
        <a:ext cx="6333066" cy="1693333"/>
      </dsp:txXfrm>
    </dsp:sp>
    <dsp:sp modelId="{5EF12BD0-5F0D-496D-A55C-81A7307CBDA1}">
      <dsp:nvSpPr>
        <dsp:cNvPr id="0" name=""/>
        <dsp:cNvSpPr/>
      </dsp:nvSpPr>
      <dsp:spPr>
        <a:xfrm>
          <a:off x="169333" y="3894666"/>
          <a:ext cx="1625600" cy="135466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BE44E-5D56-406D-9E15-ED357475997D}">
      <dsp:nvSpPr>
        <dsp:cNvPr id="0" name=""/>
        <dsp:cNvSpPr/>
      </dsp:nvSpPr>
      <dsp:spPr>
        <a:xfrm>
          <a:off x="0" y="0"/>
          <a:ext cx="8128000" cy="169333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Know the Work</a:t>
          </a:r>
        </a:p>
        <a:p>
          <a:pPr marL="228600" lvl="1" indent="-228600" algn="l" defTabSz="889000">
            <a:lnSpc>
              <a:spcPct val="90000"/>
            </a:lnSpc>
            <a:spcBef>
              <a:spcPct val="0"/>
            </a:spcBef>
            <a:spcAft>
              <a:spcPct val="15000"/>
            </a:spcAft>
            <a:buChar char="•"/>
          </a:pPr>
          <a:r>
            <a:rPr lang="en-US" sz="2000" kern="1200" dirty="0"/>
            <a:t>Make Work Visible</a:t>
          </a:r>
        </a:p>
        <a:p>
          <a:pPr marL="228600" lvl="1" indent="-228600" algn="l" defTabSz="889000">
            <a:lnSpc>
              <a:spcPct val="90000"/>
            </a:lnSpc>
            <a:spcBef>
              <a:spcPct val="0"/>
            </a:spcBef>
            <a:spcAft>
              <a:spcPct val="15000"/>
            </a:spcAft>
            <a:buChar char="•"/>
          </a:pPr>
          <a:r>
            <a:rPr lang="en-US" sz="2000" kern="1200" dirty="0"/>
            <a:t>Know the Value</a:t>
          </a:r>
        </a:p>
        <a:p>
          <a:pPr marL="228600" lvl="1" indent="-228600" algn="l" defTabSz="889000">
            <a:lnSpc>
              <a:spcPct val="90000"/>
            </a:lnSpc>
            <a:spcBef>
              <a:spcPct val="0"/>
            </a:spcBef>
            <a:spcAft>
              <a:spcPct val="15000"/>
            </a:spcAft>
            <a:buChar char="•"/>
          </a:pPr>
          <a:r>
            <a:rPr lang="en-US" sz="2000" kern="1200" dirty="0"/>
            <a:t>Know the Obstacles</a:t>
          </a:r>
        </a:p>
      </dsp:txBody>
      <dsp:txXfrm>
        <a:off x="1794933" y="0"/>
        <a:ext cx="6333066" cy="1693333"/>
      </dsp:txXfrm>
    </dsp:sp>
    <dsp:sp modelId="{7F6BB173-4A16-4AC0-B330-033807B90997}">
      <dsp:nvSpPr>
        <dsp:cNvPr id="0" name=""/>
        <dsp:cNvSpPr/>
      </dsp:nvSpPr>
      <dsp:spPr>
        <a:xfrm>
          <a:off x="169333" y="169333"/>
          <a:ext cx="1625600" cy="1354666"/>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20045A-E8AD-4931-89CB-DFE02B654936}">
      <dsp:nvSpPr>
        <dsp:cNvPr id="0" name=""/>
        <dsp:cNvSpPr/>
      </dsp:nvSpPr>
      <dsp:spPr>
        <a:xfrm>
          <a:off x="0" y="1862666"/>
          <a:ext cx="8128000" cy="169333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Understand the Work</a:t>
          </a:r>
        </a:p>
        <a:p>
          <a:pPr marL="228600" lvl="1" indent="-228600" algn="l" defTabSz="889000">
            <a:lnSpc>
              <a:spcPct val="90000"/>
            </a:lnSpc>
            <a:spcBef>
              <a:spcPct val="0"/>
            </a:spcBef>
            <a:spcAft>
              <a:spcPct val="15000"/>
            </a:spcAft>
            <a:buChar char="•"/>
          </a:pPr>
          <a:r>
            <a:rPr lang="en-US" sz="2000" kern="1200" dirty="0"/>
            <a:t>Work Design</a:t>
          </a:r>
        </a:p>
        <a:p>
          <a:pPr marL="228600" lvl="1" indent="-228600" algn="l" defTabSz="889000">
            <a:lnSpc>
              <a:spcPct val="90000"/>
            </a:lnSpc>
            <a:spcBef>
              <a:spcPct val="0"/>
            </a:spcBef>
            <a:spcAft>
              <a:spcPct val="15000"/>
            </a:spcAft>
            <a:buChar char="•"/>
          </a:pPr>
          <a:r>
            <a:rPr lang="en-US" sz="2000" kern="1200" dirty="0"/>
            <a:t>Work Knowledge</a:t>
          </a:r>
        </a:p>
        <a:p>
          <a:pPr marL="228600" lvl="1" indent="-228600" algn="l" defTabSz="889000">
            <a:lnSpc>
              <a:spcPct val="90000"/>
            </a:lnSpc>
            <a:spcBef>
              <a:spcPct val="0"/>
            </a:spcBef>
            <a:spcAft>
              <a:spcPct val="15000"/>
            </a:spcAft>
            <a:buChar char="•"/>
          </a:pPr>
          <a:r>
            <a:rPr lang="en-US" sz="2000" kern="1200" dirty="0"/>
            <a:t>Work Flow</a:t>
          </a:r>
        </a:p>
      </dsp:txBody>
      <dsp:txXfrm>
        <a:off x="1794933" y="1862666"/>
        <a:ext cx="6333066" cy="1693333"/>
      </dsp:txXfrm>
    </dsp:sp>
    <dsp:sp modelId="{6110F436-66CB-4158-A354-8B1BA777B29A}">
      <dsp:nvSpPr>
        <dsp:cNvPr id="0" name=""/>
        <dsp:cNvSpPr/>
      </dsp:nvSpPr>
      <dsp:spPr>
        <a:xfrm>
          <a:off x="169333" y="2032000"/>
          <a:ext cx="1625600" cy="135466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6426A-92A8-4994-BD7B-295D508FBDD0}">
      <dsp:nvSpPr>
        <dsp:cNvPr id="0" name=""/>
        <dsp:cNvSpPr/>
      </dsp:nvSpPr>
      <dsp:spPr>
        <a:xfrm>
          <a:off x="0" y="3725333"/>
          <a:ext cx="8128000" cy="169333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Improve the Work</a:t>
          </a:r>
        </a:p>
        <a:p>
          <a:pPr marL="228600" lvl="1" indent="-228600" algn="l" defTabSz="889000">
            <a:lnSpc>
              <a:spcPct val="90000"/>
            </a:lnSpc>
            <a:spcBef>
              <a:spcPct val="0"/>
            </a:spcBef>
            <a:spcAft>
              <a:spcPct val="15000"/>
            </a:spcAft>
            <a:buChar char="•"/>
          </a:pPr>
          <a:r>
            <a:rPr lang="en-US" sz="2000" kern="1200" dirty="0"/>
            <a:t>Opportunity Prioritization</a:t>
          </a:r>
        </a:p>
        <a:p>
          <a:pPr marL="228600" lvl="1" indent="-228600" algn="l" defTabSz="889000">
            <a:lnSpc>
              <a:spcPct val="90000"/>
            </a:lnSpc>
            <a:spcBef>
              <a:spcPct val="0"/>
            </a:spcBef>
            <a:spcAft>
              <a:spcPct val="15000"/>
            </a:spcAft>
            <a:buChar char="•"/>
          </a:pPr>
          <a:r>
            <a:rPr lang="en-US" sz="2000" kern="1200" dirty="0"/>
            <a:t>Obstacle Removal</a:t>
          </a:r>
        </a:p>
        <a:p>
          <a:pPr marL="228600" lvl="1" indent="-228600" algn="l" defTabSz="889000">
            <a:lnSpc>
              <a:spcPct val="90000"/>
            </a:lnSpc>
            <a:spcBef>
              <a:spcPct val="0"/>
            </a:spcBef>
            <a:spcAft>
              <a:spcPct val="15000"/>
            </a:spcAft>
            <a:buChar char="•"/>
          </a:pPr>
          <a:r>
            <a:rPr lang="en-US" sz="2000" kern="1200" dirty="0"/>
            <a:t>Team Celebration</a:t>
          </a:r>
        </a:p>
      </dsp:txBody>
      <dsp:txXfrm>
        <a:off x="1794933" y="3725333"/>
        <a:ext cx="6333066" cy="1693333"/>
      </dsp:txXfrm>
    </dsp:sp>
    <dsp:sp modelId="{5EF12BD0-5F0D-496D-A55C-81A7307CBDA1}">
      <dsp:nvSpPr>
        <dsp:cNvPr id="0" name=""/>
        <dsp:cNvSpPr/>
      </dsp:nvSpPr>
      <dsp:spPr>
        <a:xfrm>
          <a:off x="169333" y="3894666"/>
          <a:ext cx="1625600" cy="135466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98BFB-A325-46D0-A401-8BEF2AFA26D2}" type="datetimeFigureOut">
              <a:rPr lang="en-US" smtClean="0"/>
              <a:t>11/14/2023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D5E9-CA1A-419F-A9F2-A617070A33D7}" type="slidenum">
              <a:rPr lang="en-US" smtClean="0"/>
              <a:t>‹#›</a:t>
            </a:fld>
            <a:endParaRPr lang="en-US" dirty="0"/>
          </a:p>
        </p:txBody>
      </p:sp>
    </p:spTree>
    <p:extLst>
      <p:ext uri="{BB962C8B-B14F-4D97-AF65-F5344CB8AC3E}">
        <p14:creationId xmlns:p14="http://schemas.microsoft.com/office/powerpoint/2010/main" val="351129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D5E9-CA1A-419F-A9F2-A617070A33D7}" type="slidenum">
              <a:rPr lang="en-US" smtClean="0"/>
              <a:t>13</a:t>
            </a:fld>
            <a:endParaRPr lang="en-US" dirty="0"/>
          </a:p>
        </p:txBody>
      </p:sp>
    </p:spTree>
    <p:extLst>
      <p:ext uri="{BB962C8B-B14F-4D97-AF65-F5344CB8AC3E}">
        <p14:creationId xmlns:p14="http://schemas.microsoft.com/office/powerpoint/2010/main" val="324555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D5E9-CA1A-419F-A9F2-A617070A33D7}" type="slidenum">
              <a:rPr lang="en-US" smtClean="0"/>
              <a:t>14</a:t>
            </a:fld>
            <a:endParaRPr lang="en-US"/>
          </a:p>
        </p:txBody>
      </p:sp>
    </p:spTree>
    <p:extLst>
      <p:ext uri="{BB962C8B-B14F-4D97-AF65-F5344CB8AC3E}">
        <p14:creationId xmlns:p14="http://schemas.microsoft.com/office/powerpoint/2010/main" val="416348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D5E9-CA1A-419F-A9F2-A617070A33D7}" type="slidenum">
              <a:rPr lang="en-US" smtClean="0"/>
              <a:t>15</a:t>
            </a:fld>
            <a:endParaRPr lang="en-US"/>
          </a:p>
        </p:txBody>
      </p:sp>
    </p:spTree>
    <p:extLst>
      <p:ext uri="{BB962C8B-B14F-4D97-AF65-F5344CB8AC3E}">
        <p14:creationId xmlns:p14="http://schemas.microsoft.com/office/powerpoint/2010/main" val="399236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D5E9-CA1A-419F-A9F2-A617070A33D7}" type="slidenum">
              <a:rPr lang="en-US" smtClean="0"/>
              <a:t>16</a:t>
            </a:fld>
            <a:endParaRPr lang="en-US"/>
          </a:p>
        </p:txBody>
      </p:sp>
    </p:spTree>
    <p:extLst>
      <p:ext uri="{BB962C8B-B14F-4D97-AF65-F5344CB8AC3E}">
        <p14:creationId xmlns:p14="http://schemas.microsoft.com/office/powerpoint/2010/main" val="379569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D5E9-CA1A-419F-A9F2-A617070A33D7}" type="slidenum">
              <a:rPr lang="en-US" smtClean="0"/>
              <a:t>17</a:t>
            </a:fld>
            <a:endParaRPr lang="en-US"/>
          </a:p>
        </p:txBody>
      </p:sp>
    </p:spTree>
    <p:extLst>
      <p:ext uri="{BB962C8B-B14F-4D97-AF65-F5344CB8AC3E}">
        <p14:creationId xmlns:p14="http://schemas.microsoft.com/office/powerpoint/2010/main" val="1018098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72F82-F469-9278-A142-8E9E00AF5E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007F3-FB1E-26E7-CB2C-4E9D999B7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E783D1-7D19-092E-2401-5F0D8D1FC7EA}"/>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5" name="Footer Placeholder 4">
            <a:extLst>
              <a:ext uri="{FF2B5EF4-FFF2-40B4-BE49-F238E27FC236}">
                <a16:creationId xmlns:a16="http://schemas.microsoft.com/office/drawing/2014/main" id="{E99524F8-BB5A-0519-7CD3-C7108BE078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79AD39-EAB0-0544-7543-724F4D42F1B4}"/>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42872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5177-409A-52F5-73ED-C6D9B343A2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0A1CA-5EB9-0640-7F72-5418A52B50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F5E33-A1E3-1C7F-373E-CC5869C9D3D6}"/>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5" name="Footer Placeholder 4">
            <a:extLst>
              <a:ext uri="{FF2B5EF4-FFF2-40B4-BE49-F238E27FC236}">
                <a16:creationId xmlns:a16="http://schemas.microsoft.com/office/drawing/2014/main" id="{5CFBB942-7C6A-A0A7-9A48-238553A606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2A1571-E88F-58EE-DCF9-70A4EE126E4C}"/>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5511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BFE932-0609-3EF9-D439-7D505B8BC8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8B0572-8E61-8AE4-698F-AA36E85D20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45F8D-7884-CE3D-E0BF-4D3ADC94F061}"/>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5" name="Footer Placeholder 4">
            <a:extLst>
              <a:ext uri="{FF2B5EF4-FFF2-40B4-BE49-F238E27FC236}">
                <a16:creationId xmlns:a16="http://schemas.microsoft.com/office/drawing/2014/main" id="{3B6087C7-44D3-09B7-F068-E05024CAFB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E21EEA-8079-0C9A-1456-17BAD4D3F827}"/>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371826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7FA3-993E-9D7B-AA55-5A62A0DC3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B3FB1F-E74A-E839-0D20-C2B02529B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BB5EC-E0E9-5C9E-1009-06D0736B3973}"/>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5" name="Footer Placeholder 4">
            <a:extLst>
              <a:ext uri="{FF2B5EF4-FFF2-40B4-BE49-F238E27FC236}">
                <a16:creationId xmlns:a16="http://schemas.microsoft.com/office/drawing/2014/main" id="{E9BCFFA0-2FEE-5DD5-213C-6E912FB73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F4379-33F8-293E-318D-5C87C91EF293}"/>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225281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F73A-8862-429E-B5A7-A73C86CB4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DCCEB-5B27-E23C-9966-8546D4F9B7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00239-3F55-B726-656C-46BD94A66AF9}"/>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5" name="Footer Placeholder 4">
            <a:extLst>
              <a:ext uri="{FF2B5EF4-FFF2-40B4-BE49-F238E27FC236}">
                <a16:creationId xmlns:a16="http://schemas.microsoft.com/office/drawing/2014/main" id="{FDB776EA-5123-A0E2-9283-861ED8077E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B5B137-5BC8-2AC7-E5B7-0598020AD7D6}"/>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297413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F266-1F61-F8A5-6B55-040D61A31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854937-B444-6631-F794-5F0A545714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762937-BEAA-D887-3F6D-F860E0CEAED7}"/>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5" name="Footer Placeholder 4">
            <a:extLst>
              <a:ext uri="{FF2B5EF4-FFF2-40B4-BE49-F238E27FC236}">
                <a16:creationId xmlns:a16="http://schemas.microsoft.com/office/drawing/2014/main" id="{044E72EB-4EB1-6822-BAAF-5D65B26D81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00DBD4-F69E-0F13-48F3-0BF0E1B4EA90}"/>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68301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A6F7-55A5-F4FB-90BD-6738332D5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C22C4-EB41-2B38-89F4-640491546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02B1A-174E-3B46-576C-ABB7F2A7D6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C40B61-1067-F54E-005D-710BA0714375}"/>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6" name="Footer Placeholder 5">
            <a:extLst>
              <a:ext uri="{FF2B5EF4-FFF2-40B4-BE49-F238E27FC236}">
                <a16:creationId xmlns:a16="http://schemas.microsoft.com/office/drawing/2014/main" id="{684D9A9B-DD0C-833C-7AE5-AF30C9616E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1AE76C-6500-2BCC-81CB-EB9A61A0152C}"/>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535528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8A84-1CD6-5B71-476C-73DD4530D3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EB10BC-3C51-341B-0735-308A2A54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817295-50C1-9C58-F175-49972B0942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0FE558-4EEA-7178-536B-2A31A43A9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B846E5-D9CD-4250-28C0-77B625046A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9978D2-FA1A-8D9C-ABAF-B672250B28DF}"/>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8" name="Footer Placeholder 7">
            <a:extLst>
              <a:ext uri="{FF2B5EF4-FFF2-40B4-BE49-F238E27FC236}">
                <a16:creationId xmlns:a16="http://schemas.microsoft.com/office/drawing/2014/main" id="{1594FDD7-3D26-FFA7-178B-5E5067B6B3F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E941DF-D8A6-189A-2C39-42E6B35D311B}"/>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76324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BD40-D821-9878-28D2-01EFCDB007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8C4D64-18DB-C3CC-54B8-B13587C5DBBD}"/>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4" name="Footer Placeholder 3">
            <a:extLst>
              <a:ext uri="{FF2B5EF4-FFF2-40B4-BE49-F238E27FC236}">
                <a16:creationId xmlns:a16="http://schemas.microsoft.com/office/drawing/2014/main" id="{5E005606-A12C-269B-DBF1-53787A324E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730D0C-7922-34A4-59E9-3230204422D0}"/>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74978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13F905-E863-D97D-6D63-B43D47CF933D}"/>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3" name="Footer Placeholder 2">
            <a:extLst>
              <a:ext uri="{FF2B5EF4-FFF2-40B4-BE49-F238E27FC236}">
                <a16:creationId xmlns:a16="http://schemas.microsoft.com/office/drawing/2014/main" id="{5C06C24E-60CD-53A0-5166-8E7A2E704F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758371-4454-1D69-BAFA-9160609632C2}"/>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1907751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9F04-798F-5457-3701-0B24DCD94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CB9A28-148D-0F5D-AADC-3FF4D43B80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3EFC62-A88B-E8F8-514B-009056E4C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E6C01-517E-936E-C273-FC5FD21B7460}"/>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6" name="Footer Placeholder 5">
            <a:extLst>
              <a:ext uri="{FF2B5EF4-FFF2-40B4-BE49-F238E27FC236}">
                <a16:creationId xmlns:a16="http://schemas.microsoft.com/office/drawing/2014/main" id="{64B2C6E8-691E-EE1F-0DDB-74B7F7060D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77A297-2364-061E-2B82-6F0671808E36}"/>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226947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867F-2317-F753-DD0C-A111CDBC0486}"/>
              </a:ext>
            </a:extLst>
          </p:cNvPr>
          <p:cNvSpPr>
            <a:spLocks noGrp="1"/>
          </p:cNvSpPr>
          <p:nvPr>
            <p:ph type="title"/>
          </p:nvPr>
        </p:nvSpPr>
        <p:spPr/>
        <p:txBody>
          <a:bodyPr/>
          <a:lstStyle>
            <a:lvl1pPr>
              <a:defRPr>
                <a:latin typeface="Tenorite"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E61D2FC-DF76-F737-F380-A337B5531288}"/>
              </a:ext>
            </a:extLst>
          </p:cNvPr>
          <p:cNvSpPr>
            <a:spLocks noGrp="1"/>
          </p:cNvSpPr>
          <p:nvPr>
            <p:ph idx="1"/>
          </p:nvPr>
        </p:nvSpPr>
        <p:spPr/>
        <p:txBody>
          <a:bodyPr/>
          <a:lstStyle>
            <a:lvl1pPr>
              <a:defRPr>
                <a:latin typeface="Tenorite" panose="00000500000000000000" pitchFamily="2" charset="0"/>
              </a:defRPr>
            </a:lvl1pPr>
            <a:lvl2pPr>
              <a:defRPr>
                <a:latin typeface="Tenorite" panose="00000500000000000000" pitchFamily="2" charset="0"/>
              </a:defRPr>
            </a:lvl2pPr>
            <a:lvl3pPr>
              <a:defRPr>
                <a:latin typeface="Tenorite" panose="00000500000000000000" pitchFamily="2" charset="0"/>
              </a:defRPr>
            </a:lvl3pPr>
            <a:lvl4pPr>
              <a:defRPr>
                <a:latin typeface="Tenorite" panose="00000500000000000000" pitchFamily="2" charset="0"/>
              </a:defRPr>
            </a:lvl4pPr>
            <a:lvl5pPr>
              <a:defRPr>
                <a:latin typeface="Tenorite"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AD973-BCE0-F9F2-D6C1-7D16C3B50C3A}"/>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5" name="Footer Placeholder 4">
            <a:extLst>
              <a:ext uri="{FF2B5EF4-FFF2-40B4-BE49-F238E27FC236}">
                <a16:creationId xmlns:a16="http://schemas.microsoft.com/office/drawing/2014/main" id="{ED738124-D90F-5508-C1C1-9ACE80B619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F190FA-2E58-DBE4-34FB-D7E3E57F1750}"/>
              </a:ext>
            </a:extLst>
          </p:cNvPr>
          <p:cNvSpPr>
            <a:spLocks noGrp="1"/>
          </p:cNvSpPr>
          <p:nvPr>
            <p:ph type="sldNum" sz="quarter" idx="12"/>
          </p:nvPr>
        </p:nvSpPr>
        <p:spPr/>
        <p:txBody>
          <a:bodyPr/>
          <a:lstStyle/>
          <a:p>
            <a:fld id="{CCE052BA-2E12-4D79-891C-C5B9DFCB2A39}" type="slidenum">
              <a:rPr lang="en-US" smtClean="0"/>
              <a:t>‹#›</a:t>
            </a:fld>
            <a:endParaRPr lang="en-US" dirty="0"/>
          </a:p>
        </p:txBody>
      </p:sp>
      <p:pic>
        <p:nvPicPr>
          <p:cNvPr id="7" name="Picture 6">
            <a:extLst>
              <a:ext uri="{FF2B5EF4-FFF2-40B4-BE49-F238E27FC236}">
                <a16:creationId xmlns:a16="http://schemas.microsoft.com/office/drawing/2014/main" id="{715C6284-B86C-BED4-A138-2F1FFE967816}"/>
              </a:ext>
            </a:extLst>
          </p:cNvPr>
          <p:cNvPicPr>
            <a:picLocks noChangeAspect="1"/>
          </p:cNvPicPr>
          <p:nvPr userDrawn="1"/>
        </p:nvPicPr>
        <p:blipFill rotWithShape="1">
          <a:blip r:embed="rId2" cstate="email">
            <a:alphaModFix amt="20000"/>
            <a:extLst>
              <a:ext uri="{BEBA8EAE-BF5A-486C-A8C5-ECC9F3942E4B}">
                <a14:imgProps xmlns:a14="http://schemas.microsoft.com/office/drawing/2010/main">
                  <a14:imgLayer r:embed="rId3">
                    <a14:imgEffect>
                      <a14:backgroundRemoval t="21569" b="100000" l="9476" r="90121">
                        <a14:foregroundMark x1="9476" y1="85686" x2="9476" y2="85686"/>
                        <a14:foregroundMark x1="26310" y1="84706" x2="26310" y2="84706"/>
                        <a14:foregroundMark x1="19556" y1="89608" x2="19556" y2="89608"/>
                        <a14:foregroundMark x1="90121" y1="90000" x2="90121" y2="90000"/>
                      </a14:backgroundRemoval>
                    </a14:imgEffect>
                    <a14:imgEffect>
                      <a14:artisticTexturizer/>
                    </a14:imgEffect>
                  </a14:imgLayer>
                </a14:imgProps>
              </a:ext>
              <a:ext uri="{28A0092B-C50C-407E-A947-70E740481C1C}">
                <a14:useLocalDpi xmlns:a14="http://schemas.microsoft.com/office/drawing/2010/main"/>
              </a:ext>
            </a:extLst>
          </a:blip>
          <a:srcRect/>
          <a:stretch/>
        </p:blipFill>
        <p:spPr>
          <a:xfrm>
            <a:off x="0" y="4015792"/>
            <a:ext cx="12192000" cy="3131193"/>
          </a:xfrm>
          <a:prstGeom prst="rect">
            <a:avLst/>
          </a:prstGeom>
        </p:spPr>
      </p:pic>
    </p:spTree>
    <p:extLst>
      <p:ext uri="{BB962C8B-B14F-4D97-AF65-F5344CB8AC3E}">
        <p14:creationId xmlns:p14="http://schemas.microsoft.com/office/powerpoint/2010/main" val="3160232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4608-5567-7401-FF9E-15BC431AE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40748-A4FA-6800-6B64-208FEE740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4025F5C-EFFF-667A-A7C7-DA03952B9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2009D-3BE2-A96C-A2B2-D3FF1F75F373}"/>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6" name="Footer Placeholder 5">
            <a:extLst>
              <a:ext uri="{FF2B5EF4-FFF2-40B4-BE49-F238E27FC236}">
                <a16:creationId xmlns:a16="http://schemas.microsoft.com/office/drawing/2014/main" id="{F12B073C-03F4-8592-F5ED-278979F7DE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AB411E-AC29-F6D6-65DC-F0EC66FB8394}"/>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1320236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8545-2A74-7815-4FDB-5E3995B69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F0AB5F-43EE-6B74-9A42-E66F7B75DC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703B2-46C0-7AB1-9FC5-A7E13CD4A0A0}"/>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5" name="Footer Placeholder 4">
            <a:extLst>
              <a:ext uri="{FF2B5EF4-FFF2-40B4-BE49-F238E27FC236}">
                <a16:creationId xmlns:a16="http://schemas.microsoft.com/office/drawing/2014/main" id="{5FD90452-F386-5E60-DF89-50720676A0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5D7598-F34B-7113-FCEC-9039D0885A63}"/>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1198887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D883D-CFF4-50F1-ED3B-A9A5EEC089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B9AD4C-142C-7E7E-B167-1BCF17B2D0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B365A-5570-B546-0394-34D8D65A7DAD}"/>
              </a:ext>
            </a:extLst>
          </p:cNvPr>
          <p:cNvSpPr>
            <a:spLocks noGrp="1"/>
          </p:cNvSpPr>
          <p:nvPr>
            <p:ph type="dt" sz="half" idx="10"/>
          </p:nvPr>
        </p:nvSpPr>
        <p:spPr/>
        <p:txBody>
          <a:bodyPr/>
          <a:lstStyle/>
          <a:p>
            <a:fld id="{55F7E099-8FA2-4741-AE49-0F1D5598D59F}" type="datetimeFigureOut">
              <a:rPr lang="en-US" smtClean="0"/>
              <a:t>11/14/2023</a:t>
            </a:fld>
            <a:endParaRPr lang="en-US" dirty="0"/>
          </a:p>
        </p:txBody>
      </p:sp>
      <p:sp>
        <p:nvSpPr>
          <p:cNvPr id="5" name="Footer Placeholder 4">
            <a:extLst>
              <a:ext uri="{FF2B5EF4-FFF2-40B4-BE49-F238E27FC236}">
                <a16:creationId xmlns:a16="http://schemas.microsoft.com/office/drawing/2014/main" id="{1C85335B-44C0-52CB-5B14-7276CD03D5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2DA187-B15A-55D6-8A38-1F15B8380354}"/>
              </a:ext>
            </a:extLst>
          </p:cNvPr>
          <p:cNvSpPr>
            <a:spLocks noGrp="1"/>
          </p:cNvSpPr>
          <p:nvPr>
            <p:ph type="sldNum" sz="quarter" idx="12"/>
          </p:nvPr>
        </p:nvSpPr>
        <p:spPr/>
        <p:txBody>
          <a:bodyPr/>
          <a:lstStyle/>
          <a:p>
            <a:fld id="{A24C5EC6-D06C-4D75-85CE-3356FB748064}" type="slidenum">
              <a:rPr lang="en-US" smtClean="0"/>
              <a:t>‹#›</a:t>
            </a:fld>
            <a:endParaRPr lang="en-US" dirty="0"/>
          </a:p>
        </p:txBody>
      </p:sp>
    </p:spTree>
    <p:extLst>
      <p:ext uri="{BB962C8B-B14F-4D97-AF65-F5344CB8AC3E}">
        <p14:creationId xmlns:p14="http://schemas.microsoft.com/office/powerpoint/2010/main" val="1988833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Full Ima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1654461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72F82-F469-9278-A142-8E9E00AF5E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007F3-FB1E-26E7-CB2C-4E9D999B7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E783D1-7D19-092E-2401-5F0D8D1FC7EA}"/>
              </a:ext>
            </a:extLst>
          </p:cNvPr>
          <p:cNvSpPr>
            <a:spLocks noGrp="1"/>
          </p:cNvSpPr>
          <p:nvPr>
            <p:ph type="dt" sz="half" idx="10"/>
          </p:nvPr>
        </p:nvSpPr>
        <p:spPr/>
        <p:txBody>
          <a:bodyPr/>
          <a:lstStyle/>
          <a:p>
            <a:fld id="{B7A2D276-D0C1-4AD9-83C8-A61FD3DC2F70}" type="datetime1">
              <a:rPr lang="en-US" smtClean="0"/>
              <a:t>11/14/2023</a:t>
            </a:fld>
            <a:endParaRPr lang="en-US" dirty="0"/>
          </a:p>
        </p:txBody>
      </p:sp>
      <p:sp>
        <p:nvSpPr>
          <p:cNvPr id="5" name="Footer Placeholder 4">
            <a:extLst>
              <a:ext uri="{FF2B5EF4-FFF2-40B4-BE49-F238E27FC236}">
                <a16:creationId xmlns:a16="http://schemas.microsoft.com/office/drawing/2014/main" id="{E99524F8-BB5A-0519-7CD3-C7108BE078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79AD39-EAB0-0544-7543-724F4D42F1B4}"/>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4088088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5C6284-B86C-BED4-A138-2F1FFE967816}"/>
              </a:ext>
            </a:extLst>
          </p:cNvPr>
          <p:cNvPicPr>
            <a:picLocks noChangeAspect="1"/>
          </p:cNvPicPr>
          <p:nvPr userDrawn="1"/>
        </p:nvPicPr>
        <p:blipFill rotWithShape="1">
          <a:blip r:embed="rId2" cstate="email">
            <a:alphaModFix amt="20000"/>
            <a:extLst>
              <a:ext uri="{BEBA8EAE-BF5A-486C-A8C5-ECC9F3942E4B}">
                <a14:imgProps xmlns:a14="http://schemas.microsoft.com/office/drawing/2010/main">
                  <a14:imgLayer r:embed="rId3">
                    <a14:imgEffect>
                      <a14:backgroundRemoval t="21569" b="100000" l="9476" r="90121">
                        <a14:foregroundMark x1="9476" y1="85686" x2="9476" y2="85686"/>
                        <a14:foregroundMark x1="26310" y1="84706" x2="26310" y2="84706"/>
                        <a14:foregroundMark x1="19556" y1="89608" x2="19556" y2="89608"/>
                        <a14:foregroundMark x1="90121" y1="90000" x2="90121" y2="90000"/>
                      </a14:backgroundRemoval>
                    </a14:imgEffect>
                    <a14:imgEffect>
                      <a14:artisticTexturizer/>
                    </a14:imgEffect>
                  </a14:imgLayer>
                </a14:imgProps>
              </a:ext>
              <a:ext uri="{28A0092B-C50C-407E-A947-70E740481C1C}">
                <a14:useLocalDpi xmlns:a14="http://schemas.microsoft.com/office/drawing/2010/main"/>
              </a:ext>
            </a:extLst>
          </a:blip>
          <a:srcRect/>
          <a:stretch/>
        </p:blipFill>
        <p:spPr>
          <a:xfrm>
            <a:off x="0" y="4015792"/>
            <a:ext cx="12192000" cy="3131193"/>
          </a:xfrm>
          <a:prstGeom prst="rect">
            <a:avLst/>
          </a:prstGeom>
        </p:spPr>
      </p:pic>
      <p:sp>
        <p:nvSpPr>
          <p:cNvPr id="2" name="Title 1">
            <a:extLst>
              <a:ext uri="{FF2B5EF4-FFF2-40B4-BE49-F238E27FC236}">
                <a16:creationId xmlns:a16="http://schemas.microsoft.com/office/drawing/2014/main" id="{31E4867F-2317-F753-DD0C-A111CDBC0486}"/>
              </a:ext>
            </a:extLst>
          </p:cNvPr>
          <p:cNvSpPr>
            <a:spLocks noGrp="1"/>
          </p:cNvSpPr>
          <p:nvPr>
            <p:ph type="title"/>
          </p:nvPr>
        </p:nvSpPr>
        <p:spPr/>
        <p:txBody>
          <a:bodyPr/>
          <a:lstStyle>
            <a:lvl1pPr>
              <a:defRPr>
                <a:latin typeface="Tenorite" panose="00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E61D2FC-DF76-F737-F380-A337B5531288}"/>
              </a:ext>
            </a:extLst>
          </p:cNvPr>
          <p:cNvSpPr>
            <a:spLocks noGrp="1"/>
          </p:cNvSpPr>
          <p:nvPr>
            <p:ph idx="1"/>
          </p:nvPr>
        </p:nvSpPr>
        <p:spPr/>
        <p:txBody>
          <a:bodyPr/>
          <a:lstStyle>
            <a:lvl1pPr>
              <a:defRPr>
                <a:latin typeface="Tenorite" panose="00000500000000000000" pitchFamily="2" charset="0"/>
              </a:defRPr>
            </a:lvl1pPr>
            <a:lvl2pPr>
              <a:defRPr>
                <a:latin typeface="Tenorite" panose="00000500000000000000" pitchFamily="2" charset="0"/>
              </a:defRPr>
            </a:lvl2pPr>
            <a:lvl3pPr>
              <a:defRPr>
                <a:latin typeface="Tenorite" panose="00000500000000000000" pitchFamily="2" charset="0"/>
              </a:defRPr>
            </a:lvl3pPr>
            <a:lvl4pPr>
              <a:defRPr>
                <a:latin typeface="Tenorite" panose="00000500000000000000" pitchFamily="2" charset="0"/>
              </a:defRPr>
            </a:lvl4pPr>
            <a:lvl5pPr>
              <a:defRPr>
                <a:latin typeface="Tenorite"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AD973-BCE0-F9F2-D6C1-7D16C3B50C3A}"/>
              </a:ext>
            </a:extLst>
          </p:cNvPr>
          <p:cNvSpPr>
            <a:spLocks noGrp="1"/>
          </p:cNvSpPr>
          <p:nvPr>
            <p:ph type="dt" sz="half" idx="10"/>
          </p:nvPr>
        </p:nvSpPr>
        <p:spPr/>
        <p:txBody>
          <a:bodyPr/>
          <a:lstStyle>
            <a:lvl1pPr>
              <a:defRPr>
                <a:latin typeface="Tenorite" panose="00000500000000000000" pitchFamily="2" charset="0"/>
              </a:defRPr>
            </a:lvl1pPr>
          </a:lstStyle>
          <a:p>
            <a:fld id="{D95937DC-6740-4C0B-8C96-F5EAE09E02D8}" type="datetime1">
              <a:rPr lang="en-US" smtClean="0"/>
              <a:t>11/14/2023</a:t>
            </a:fld>
            <a:endParaRPr lang="en-US" dirty="0"/>
          </a:p>
        </p:txBody>
      </p:sp>
      <p:sp>
        <p:nvSpPr>
          <p:cNvPr id="5" name="Footer Placeholder 4">
            <a:extLst>
              <a:ext uri="{FF2B5EF4-FFF2-40B4-BE49-F238E27FC236}">
                <a16:creationId xmlns:a16="http://schemas.microsoft.com/office/drawing/2014/main" id="{ED738124-D90F-5508-C1C1-9ACE80B6197E}"/>
              </a:ext>
            </a:extLst>
          </p:cNvPr>
          <p:cNvSpPr>
            <a:spLocks noGrp="1"/>
          </p:cNvSpPr>
          <p:nvPr>
            <p:ph type="ftr" sz="quarter" idx="11"/>
          </p:nvPr>
        </p:nvSpPr>
        <p:spPr/>
        <p:txBody>
          <a:bodyPr/>
          <a:lstStyle>
            <a:lvl1pPr>
              <a:defRPr>
                <a:latin typeface="Tenorite"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12F190FA-2E58-DBE4-34FB-D7E3E57F1750}"/>
              </a:ext>
            </a:extLst>
          </p:cNvPr>
          <p:cNvSpPr>
            <a:spLocks noGrp="1"/>
          </p:cNvSpPr>
          <p:nvPr>
            <p:ph type="sldNum" sz="quarter" idx="12"/>
          </p:nvPr>
        </p:nvSpPr>
        <p:spPr/>
        <p:txBody>
          <a:bodyPr/>
          <a:lstStyle>
            <a:lvl1pPr>
              <a:defRPr>
                <a:solidFill>
                  <a:schemeClr val="tx2"/>
                </a:solidFill>
                <a:latin typeface="Tenorite" panose="00000500000000000000" pitchFamily="2" charset="0"/>
              </a:defRPr>
            </a:lvl1pPr>
          </a:lstStyle>
          <a:p>
            <a:fld id="{CCE052BA-2E12-4D79-891C-C5B9DFCB2A39}" type="slidenum">
              <a:rPr lang="en-US" smtClean="0"/>
              <a:pPr/>
              <a:t>‹#›</a:t>
            </a:fld>
            <a:endParaRPr lang="en-US" dirty="0"/>
          </a:p>
        </p:txBody>
      </p:sp>
    </p:spTree>
    <p:extLst>
      <p:ext uri="{BB962C8B-B14F-4D97-AF65-F5344CB8AC3E}">
        <p14:creationId xmlns:p14="http://schemas.microsoft.com/office/powerpoint/2010/main" val="1628606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4CE6-F403-7CE0-5934-76329AD72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4434E-C069-AD1F-F29F-3762496EA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CC8D3-7593-1B2B-E082-27FD22E8FB49}"/>
              </a:ext>
            </a:extLst>
          </p:cNvPr>
          <p:cNvSpPr>
            <a:spLocks noGrp="1"/>
          </p:cNvSpPr>
          <p:nvPr>
            <p:ph type="dt" sz="half" idx="10"/>
          </p:nvPr>
        </p:nvSpPr>
        <p:spPr/>
        <p:txBody>
          <a:bodyPr/>
          <a:lstStyle/>
          <a:p>
            <a:fld id="{387957B9-FB51-4AF6-B1B2-C15401137504}" type="datetime1">
              <a:rPr lang="en-US" smtClean="0"/>
              <a:t>11/14/2023</a:t>
            </a:fld>
            <a:endParaRPr lang="en-US" dirty="0"/>
          </a:p>
        </p:txBody>
      </p:sp>
      <p:sp>
        <p:nvSpPr>
          <p:cNvPr id="5" name="Footer Placeholder 4">
            <a:extLst>
              <a:ext uri="{FF2B5EF4-FFF2-40B4-BE49-F238E27FC236}">
                <a16:creationId xmlns:a16="http://schemas.microsoft.com/office/drawing/2014/main" id="{99F3764D-2FE8-580B-98B1-3D6CCBF663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FBFFA8-E6DA-7147-0211-0D1E70FA8B20}"/>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4285869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5A6A-0E8E-59C5-7286-98743F9EF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61516-91EB-3B69-BD10-A42EB2A1D0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1EB093-789C-C6E5-8BC3-2121A31F0B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D50510-F8B5-F5EE-9562-B4828FC14880}"/>
              </a:ext>
            </a:extLst>
          </p:cNvPr>
          <p:cNvSpPr>
            <a:spLocks noGrp="1"/>
          </p:cNvSpPr>
          <p:nvPr>
            <p:ph type="dt" sz="half" idx="10"/>
          </p:nvPr>
        </p:nvSpPr>
        <p:spPr/>
        <p:txBody>
          <a:bodyPr/>
          <a:lstStyle/>
          <a:p>
            <a:fld id="{C866405A-C136-4C0C-A694-EF35CFF49ED5}" type="datetime1">
              <a:rPr lang="en-US" smtClean="0"/>
              <a:t>11/14/2023</a:t>
            </a:fld>
            <a:endParaRPr lang="en-US" dirty="0"/>
          </a:p>
        </p:txBody>
      </p:sp>
      <p:sp>
        <p:nvSpPr>
          <p:cNvPr id="6" name="Footer Placeholder 5">
            <a:extLst>
              <a:ext uri="{FF2B5EF4-FFF2-40B4-BE49-F238E27FC236}">
                <a16:creationId xmlns:a16="http://schemas.microsoft.com/office/drawing/2014/main" id="{0B8CC89D-217B-F510-BDAC-26238F7C5C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A27FDC-93AC-66D7-05DF-BA2B04F13961}"/>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760653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EF19-6A9E-7CFE-36AA-679D3173C9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703E1D-E90A-6CE1-E2E3-3A9616DE9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D5667C-D55B-B2BE-8CE7-EFEB5BF972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D0BF58-000F-CF8E-A8D9-CA6152EAC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F0248-10FB-A68A-4F86-4173FE6922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C254CD-FA26-313F-1DC9-63DAF29C1FF2}"/>
              </a:ext>
            </a:extLst>
          </p:cNvPr>
          <p:cNvSpPr>
            <a:spLocks noGrp="1"/>
          </p:cNvSpPr>
          <p:nvPr>
            <p:ph type="dt" sz="half" idx="10"/>
          </p:nvPr>
        </p:nvSpPr>
        <p:spPr/>
        <p:txBody>
          <a:bodyPr/>
          <a:lstStyle/>
          <a:p>
            <a:fld id="{8292E92F-B6BC-4220-9FB2-AADB9CDA27A3}" type="datetime1">
              <a:rPr lang="en-US" smtClean="0"/>
              <a:t>11/14/2023</a:t>
            </a:fld>
            <a:endParaRPr lang="en-US" dirty="0"/>
          </a:p>
        </p:txBody>
      </p:sp>
      <p:sp>
        <p:nvSpPr>
          <p:cNvPr id="8" name="Footer Placeholder 7">
            <a:extLst>
              <a:ext uri="{FF2B5EF4-FFF2-40B4-BE49-F238E27FC236}">
                <a16:creationId xmlns:a16="http://schemas.microsoft.com/office/drawing/2014/main" id="{82D909C5-2CC3-A95C-6031-44FB78388A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909867-6FF7-9BB4-8E0D-4239F912E3FD}"/>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3372992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A421-48F1-1D21-E378-9BAA716ECD80}"/>
              </a:ext>
            </a:extLst>
          </p:cNvPr>
          <p:cNvSpPr>
            <a:spLocks noGrp="1"/>
          </p:cNvSpPr>
          <p:nvPr>
            <p:ph type="title"/>
          </p:nvPr>
        </p:nvSpPr>
        <p:spPr/>
        <p:txBody>
          <a:bodyPr/>
          <a:lstStyle>
            <a:lvl1pPr>
              <a:defRPr>
                <a:latin typeface="Tenorite" panose="00000500000000000000" pitchFamily="2" charset="0"/>
              </a:defRPr>
            </a:lvl1pPr>
          </a:lstStyle>
          <a:p>
            <a:r>
              <a:rPr lang="en-US"/>
              <a:t>Click to edit Master title style</a:t>
            </a:r>
          </a:p>
        </p:txBody>
      </p:sp>
      <p:sp>
        <p:nvSpPr>
          <p:cNvPr id="3" name="Date Placeholder 2">
            <a:extLst>
              <a:ext uri="{FF2B5EF4-FFF2-40B4-BE49-F238E27FC236}">
                <a16:creationId xmlns:a16="http://schemas.microsoft.com/office/drawing/2014/main" id="{9E90C501-DA74-3DB8-C42A-A479031D30E6}"/>
              </a:ext>
            </a:extLst>
          </p:cNvPr>
          <p:cNvSpPr>
            <a:spLocks noGrp="1"/>
          </p:cNvSpPr>
          <p:nvPr>
            <p:ph type="dt" sz="half" idx="10"/>
          </p:nvPr>
        </p:nvSpPr>
        <p:spPr/>
        <p:txBody>
          <a:bodyPr/>
          <a:lstStyle/>
          <a:p>
            <a:fld id="{10D5AF7B-ABA3-4493-94E8-50B9B5E979FC}" type="datetime1">
              <a:rPr lang="en-US" smtClean="0"/>
              <a:t>11/14/2023</a:t>
            </a:fld>
            <a:endParaRPr lang="en-US" dirty="0"/>
          </a:p>
        </p:txBody>
      </p:sp>
      <p:sp>
        <p:nvSpPr>
          <p:cNvPr id="4" name="Footer Placeholder 3">
            <a:extLst>
              <a:ext uri="{FF2B5EF4-FFF2-40B4-BE49-F238E27FC236}">
                <a16:creationId xmlns:a16="http://schemas.microsoft.com/office/drawing/2014/main" id="{6608F4C6-1880-1399-D2F9-1ED5C7F898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5ABEC6-0549-D70E-1B8C-250776BB4C89}"/>
              </a:ext>
            </a:extLst>
          </p:cNvPr>
          <p:cNvSpPr>
            <a:spLocks noGrp="1"/>
          </p:cNvSpPr>
          <p:nvPr>
            <p:ph type="sldNum" sz="quarter" idx="12"/>
          </p:nvPr>
        </p:nvSpPr>
        <p:spPr/>
        <p:txBody>
          <a:bodyPr/>
          <a:lstStyle/>
          <a:p>
            <a:fld id="{CCE052BA-2E12-4D79-891C-C5B9DFCB2A39}" type="slidenum">
              <a:rPr lang="en-US" smtClean="0"/>
              <a:t>‹#›</a:t>
            </a:fld>
            <a:endParaRPr lang="en-US" dirty="0"/>
          </a:p>
        </p:txBody>
      </p:sp>
      <p:pic>
        <p:nvPicPr>
          <p:cNvPr id="6" name="Picture 5">
            <a:extLst>
              <a:ext uri="{FF2B5EF4-FFF2-40B4-BE49-F238E27FC236}">
                <a16:creationId xmlns:a16="http://schemas.microsoft.com/office/drawing/2014/main" id="{E6FAA2B8-D098-5993-CE7A-29DDB967E4A2}"/>
              </a:ext>
            </a:extLst>
          </p:cNvPr>
          <p:cNvPicPr>
            <a:picLocks noChangeAspect="1"/>
          </p:cNvPicPr>
          <p:nvPr userDrawn="1"/>
        </p:nvPicPr>
        <p:blipFill rotWithShape="1">
          <a:blip r:embed="rId2" cstate="email">
            <a:alphaModFix amt="10000"/>
            <a:extLst>
              <a:ext uri="{BEBA8EAE-BF5A-486C-A8C5-ECC9F3942E4B}">
                <a14:imgProps xmlns:a14="http://schemas.microsoft.com/office/drawing/2010/main">
                  <a14:imgLayer r:embed="rId3">
                    <a14:imgEffect>
                      <a14:backgroundRemoval t="21569" b="100000" l="9476" r="90121">
                        <a14:foregroundMark x1="9476" y1="85686" x2="9476" y2="85686"/>
                        <a14:foregroundMark x1="26310" y1="84706" x2="26310" y2="84706"/>
                        <a14:foregroundMark x1="19556" y1="89608" x2="19556" y2="89608"/>
                        <a14:foregroundMark x1="90121" y1="90000" x2="90121" y2="90000"/>
                      </a14:backgroundRemoval>
                    </a14:imgEffect>
                    <a14:imgEffect>
                      <a14:artisticTexturizer/>
                    </a14:imgEffect>
                  </a14:imgLayer>
                </a14:imgProps>
              </a:ext>
              <a:ext uri="{28A0092B-C50C-407E-A947-70E740481C1C}">
                <a14:useLocalDpi xmlns:a14="http://schemas.microsoft.com/office/drawing/2010/main"/>
              </a:ext>
            </a:extLst>
          </a:blip>
          <a:srcRect/>
          <a:stretch/>
        </p:blipFill>
        <p:spPr>
          <a:xfrm>
            <a:off x="0" y="4015792"/>
            <a:ext cx="12192000" cy="3131193"/>
          </a:xfrm>
          <a:prstGeom prst="rect">
            <a:avLst/>
          </a:prstGeom>
        </p:spPr>
      </p:pic>
    </p:spTree>
    <p:extLst>
      <p:ext uri="{BB962C8B-B14F-4D97-AF65-F5344CB8AC3E}">
        <p14:creationId xmlns:p14="http://schemas.microsoft.com/office/powerpoint/2010/main" val="101400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4CE6-F403-7CE0-5934-76329AD72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4434E-C069-AD1F-F29F-3762496EA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CC8D3-7593-1B2B-E082-27FD22E8FB49}"/>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5" name="Footer Placeholder 4">
            <a:extLst>
              <a:ext uri="{FF2B5EF4-FFF2-40B4-BE49-F238E27FC236}">
                <a16:creationId xmlns:a16="http://schemas.microsoft.com/office/drawing/2014/main" id="{99F3764D-2FE8-580B-98B1-3D6CCBF663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FBFFA8-E6DA-7147-0211-0D1E70FA8B20}"/>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3542638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60DFE-EB1E-E701-3038-204160F61055}"/>
              </a:ext>
            </a:extLst>
          </p:cNvPr>
          <p:cNvSpPr>
            <a:spLocks noGrp="1"/>
          </p:cNvSpPr>
          <p:nvPr>
            <p:ph type="dt" sz="half" idx="10"/>
          </p:nvPr>
        </p:nvSpPr>
        <p:spPr/>
        <p:txBody>
          <a:bodyPr/>
          <a:lstStyle/>
          <a:p>
            <a:fld id="{B7077D06-F059-4552-A1B3-60AC4C6D9EE6}" type="datetime1">
              <a:rPr lang="en-US" smtClean="0"/>
              <a:t>11/14/2023</a:t>
            </a:fld>
            <a:endParaRPr lang="en-US" dirty="0"/>
          </a:p>
        </p:txBody>
      </p:sp>
      <p:sp>
        <p:nvSpPr>
          <p:cNvPr id="3" name="Footer Placeholder 2">
            <a:extLst>
              <a:ext uri="{FF2B5EF4-FFF2-40B4-BE49-F238E27FC236}">
                <a16:creationId xmlns:a16="http://schemas.microsoft.com/office/drawing/2014/main" id="{C14D6E43-ECB4-63D6-2A82-107A2C4A68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BC6FE3-9275-78C6-F6F8-1E8333CBFBD3}"/>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932702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D306-0CB3-649C-07E3-CA2D17113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56F577-B3FB-33E1-2CF5-298E09D1C0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BFE8FF-B22F-973C-B6C1-2C86485B6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5475C-B84D-B962-1F28-6100FDC78F2C}"/>
              </a:ext>
            </a:extLst>
          </p:cNvPr>
          <p:cNvSpPr>
            <a:spLocks noGrp="1"/>
          </p:cNvSpPr>
          <p:nvPr>
            <p:ph type="dt" sz="half" idx="10"/>
          </p:nvPr>
        </p:nvSpPr>
        <p:spPr/>
        <p:txBody>
          <a:bodyPr/>
          <a:lstStyle/>
          <a:p>
            <a:fld id="{E6D29BB3-42B6-47E3-9AC4-72AF2225F728}" type="datetime1">
              <a:rPr lang="en-US" smtClean="0"/>
              <a:t>11/14/2023</a:t>
            </a:fld>
            <a:endParaRPr lang="en-US" dirty="0"/>
          </a:p>
        </p:txBody>
      </p:sp>
      <p:sp>
        <p:nvSpPr>
          <p:cNvPr id="6" name="Footer Placeholder 5">
            <a:extLst>
              <a:ext uri="{FF2B5EF4-FFF2-40B4-BE49-F238E27FC236}">
                <a16:creationId xmlns:a16="http://schemas.microsoft.com/office/drawing/2014/main" id="{A6FFF106-7C23-8CD9-9A63-1F6CDFC4B3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52711D-FBD6-AB3A-3A01-EF847A1E636E}"/>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2307511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0DBD-DE50-F49F-BC05-9DF2D24C1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2173D-7994-3D8B-F9BA-E0EEF5E2C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CC32E46-19DA-478A-3F97-5830E521F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DC981-B30E-FC9B-0F17-1F3D1DAD6960}"/>
              </a:ext>
            </a:extLst>
          </p:cNvPr>
          <p:cNvSpPr>
            <a:spLocks noGrp="1"/>
          </p:cNvSpPr>
          <p:nvPr>
            <p:ph type="dt" sz="half" idx="10"/>
          </p:nvPr>
        </p:nvSpPr>
        <p:spPr/>
        <p:txBody>
          <a:bodyPr/>
          <a:lstStyle/>
          <a:p>
            <a:fld id="{D8775F4F-7C78-4F44-9554-53874C4D8104}" type="datetime1">
              <a:rPr lang="en-US" smtClean="0"/>
              <a:t>11/14/2023</a:t>
            </a:fld>
            <a:endParaRPr lang="en-US" dirty="0"/>
          </a:p>
        </p:txBody>
      </p:sp>
      <p:sp>
        <p:nvSpPr>
          <p:cNvPr id="6" name="Footer Placeholder 5">
            <a:extLst>
              <a:ext uri="{FF2B5EF4-FFF2-40B4-BE49-F238E27FC236}">
                <a16:creationId xmlns:a16="http://schemas.microsoft.com/office/drawing/2014/main" id="{7889FA2C-3C23-C7E1-1CA0-7AAE02867D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572D08-CE3C-DCC9-31B7-A9845BED9518}"/>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1352720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5177-409A-52F5-73ED-C6D9B343A2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0A1CA-5EB9-0640-7F72-5418A52B50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F5E33-A1E3-1C7F-373E-CC5869C9D3D6}"/>
              </a:ext>
            </a:extLst>
          </p:cNvPr>
          <p:cNvSpPr>
            <a:spLocks noGrp="1"/>
          </p:cNvSpPr>
          <p:nvPr>
            <p:ph type="dt" sz="half" idx="10"/>
          </p:nvPr>
        </p:nvSpPr>
        <p:spPr/>
        <p:txBody>
          <a:bodyPr/>
          <a:lstStyle/>
          <a:p>
            <a:fld id="{6D54204D-24DB-4604-801E-1355B57AF6AD}" type="datetime1">
              <a:rPr lang="en-US" smtClean="0"/>
              <a:t>11/14/2023</a:t>
            </a:fld>
            <a:endParaRPr lang="en-US" dirty="0"/>
          </a:p>
        </p:txBody>
      </p:sp>
      <p:sp>
        <p:nvSpPr>
          <p:cNvPr id="5" name="Footer Placeholder 4">
            <a:extLst>
              <a:ext uri="{FF2B5EF4-FFF2-40B4-BE49-F238E27FC236}">
                <a16:creationId xmlns:a16="http://schemas.microsoft.com/office/drawing/2014/main" id="{5CFBB942-7C6A-A0A7-9A48-238553A606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2A1571-E88F-58EE-DCF9-70A4EE126E4C}"/>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1982984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BFE932-0609-3EF9-D439-7D505B8BC8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8B0572-8E61-8AE4-698F-AA36E85D20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45F8D-7884-CE3D-E0BF-4D3ADC94F061}"/>
              </a:ext>
            </a:extLst>
          </p:cNvPr>
          <p:cNvSpPr>
            <a:spLocks noGrp="1"/>
          </p:cNvSpPr>
          <p:nvPr>
            <p:ph type="dt" sz="half" idx="10"/>
          </p:nvPr>
        </p:nvSpPr>
        <p:spPr/>
        <p:txBody>
          <a:bodyPr/>
          <a:lstStyle/>
          <a:p>
            <a:fld id="{EA359687-14E3-4F2E-8D59-63E2A54E9C83}" type="datetime1">
              <a:rPr lang="en-US" smtClean="0"/>
              <a:t>11/14/2023</a:t>
            </a:fld>
            <a:endParaRPr lang="en-US" dirty="0"/>
          </a:p>
        </p:txBody>
      </p:sp>
      <p:sp>
        <p:nvSpPr>
          <p:cNvPr id="5" name="Footer Placeholder 4">
            <a:extLst>
              <a:ext uri="{FF2B5EF4-FFF2-40B4-BE49-F238E27FC236}">
                <a16:creationId xmlns:a16="http://schemas.microsoft.com/office/drawing/2014/main" id="{3B6087C7-44D3-09B7-F068-E05024CAFB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E21EEA-8079-0C9A-1456-17BAD4D3F827}"/>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639330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Full Ima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289238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5A6A-0E8E-59C5-7286-98743F9EF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61516-91EB-3B69-BD10-A42EB2A1D0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1EB093-789C-C6E5-8BC3-2121A31F0B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D50510-F8B5-F5EE-9562-B4828FC14880}"/>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6" name="Footer Placeholder 5">
            <a:extLst>
              <a:ext uri="{FF2B5EF4-FFF2-40B4-BE49-F238E27FC236}">
                <a16:creationId xmlns:a16="http://schemas.microsoft.com/office/drawing/2014/main" id="{0B8CC89D-217B-F510-BDAC-26238F7C5C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A27FDC-93AC-66D7-05DF-BA2B04F13961}"/>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358322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EF19-6A9E-7CFE-36AA-679D3173C9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703E1D-E90A-6CE1-E2E3-3A9616DE9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D5667C-D55B-B2BE-8CE7-EFEB5BF972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D0BF58-000F-CF8E-A8D9-CA6152EAC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F0248-10FB-A68A-4F86-4173FE6922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C254CD-FA26-313F-1DC9-63DAF29C1FF2}"/>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8" name="Footer Placeholder 7">
            <a:extLst>
              <a:ext uri="{FF2B5EF4-FFF2-40B4-BE49-F238E27FC236}">
                <a16:creationId xmlns:a16="http://schemas.microsoft.com/office/drawing/2014/main" id="{82D909C5-2CC3-A95C-6031-44FB78388A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909867-6FF7-9BB4-8E0D-4239F912E3FD}"/>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49154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A421-48F1-1D21-E378-9BAA716ECD80}"/>
              </a:ext>
            </a:extLst>
          </p:cNvPr>
          <p:cNvSpPr>
            <a:spLocks noGrp="1"/>
          </p:cNvSpPr>
          <p:nvPr>
            <p:ph type="title"/>
          </p:nvPr>
        </p:nvSpPr>
        <p:spPr/>
        <p:txBody>
          <a:bodyPr/>
          <a:lstStyle>
            <a:lvl1pPr>
              <a:defRPr>
                <a:latin typeface="Tenorite" panose="00000500000000000000" pitchFamily="2" charset="0"/>
              </a:defRPr>
            </a:lvl1pPr>
          </a:lstStyle>
          <a:p>
            <a:r>
              <a:rPr lang="en-US"/>
              <a:t>Click to edit Master title style</a:t>
            </a:r>
          </a:p>
        </p:txBody>
      </p:sp>
      <p:sp>
        <p:nvSpPr>
          <p:cNvPr id="3" name="Date Placeholder 2">
            <a:extLst>
              <a:ext uri="{FF2B5EF4-FFF2-40B4-BE49-F238E27FC236}">
                <a16:creationId xmlns:a16="http://schemas.microsoft.com/office/drawing/2014/main" id="{9E90C501-DA74-3DB8-C42A-A479031D30E6}"/>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4" name="Footer Placeholder 3">
            <a:extLst>
              <a:ext uri="{FF2B5EF4-FFF2-40B4-BE49-F238E27FC236}">
                <a16:creationId xmlns:a16="http://schemas.microsoft.com/office/drawing/2014/main" id="{6608F4C6-1880-1399-D2F9-1ED5C7F898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5ABEC6-0549-D70E-1B8C-250776BB4C89}"/>
              </a:ext>
            </a:extLst>
          </p:cNvPr>
          <p:cNvSpPr>
            <a:spLocks noGrp="1"/>
          </p:cNvSpPr>
          <p:nvPr>
            <p:ph type="sldNum" sz="quarter" idx="12"/>
          </p:nvPr>
        </p:nvSpPr>
        <p:spPr/>
        <p:txBody>
          <a:bodyPr/>
          <a:lstStyle/>
          <a:p>
            <a:fld id="{CCE052BA-2E12-4D79-891C-C5B9DFCB2A39}" type="slidenum">
              <a:rPr lang="en-US" smtClean="0"/>
              <a:t>‹#›</a:t>
            </a:fld>
            <a:endParaRPr lang="en-US" dirty="0"/>
          </a:p>
        </p:txBody>
      </p:sp>
      <p:pic>
        <p:nvPicPr>
          <p:cNvPr id="6" name="Picture 5">
            <a:extLst>
              <a:ext uri="{FF2B5EF4-FFF2-40B4-BE49-F238E27FC236}">
                <a16:creationId xmlns:a16="http://schemas.microsoft.com/office/drawing/2014/main" id="{E6FAA2B8-D098-5993-CE7A-29DDB967E4A2}"/>
              </a:ext>
            </a:extLst>
          </p:cNvPr>
          <p:cNvPicPr>
            <a:picLocks noChangeAspect="1"/>
          </p:cNvPicPr>
          <p:nvPr userDrawn="1"/>
        </p:nvPicPr>
        <p:blipFill rotWithShape="1">
          <a:blip r:embed="rId2" cstate="email">
            <a:alphaModFix amt="10000"/>
            <a:extLst>
              <a:ext uri="{BEBA8EAE-BF5A-486C-A8C5-ECC9F3942E4B}">
                <a14:imgProps xmlns:a14="http://schemas.microsoft.com/office/drawing/2010/main">
                  <a14:imgLayer r:embed="rId3">
                    <a14:imgEffect>
                      <a14:backgroundRemoval t="21569" b="100000" l="9476" r="90121">
                        <a14:foregroundMark x1="9476" y1="85686" x2="9476" y2="85686"/>
                        <a14:foregroundMark x1="26310" y1="84706" x2="26310" y2="84706"/>
                        <a14:foregroundMark x1="19556" y1="89608" x2="19556" y2="89608"/>
                        <a14:foregroundMark x1="90121" y1="90000" x2="90121" y2="90000"/>
                      </a14:backgroundRemoval>
                    </a14:imgEffect>
                    <a14:imgEffect>
                      <a14:artisticTexturizer/>
                    </a14:imgEffect>
                  </a14:imgLayer>
                </a14:imgProps>
              </a:ext>
              <a:ext uri="{28A0092B-C50C-407E-A947-70E740481C1C}">
                <a14:useLocalDpi xmlns:a14="http://schemas.microsoft.com/office/drawing/2010/main"/>
              </a:ext>
            </a:extLst>
          </a:blip>
          <a:srcRect/>
          <a:stretch/>
        </p:blipFill>
        <p:spPr>
          <a:xfrm>
            <a:off x="0" y="4015792"/>
            <a:ext cx="12192000" cy="3131193"/>
          </a:xfrm>
          <a:prstGeom prst="rect">
            <a:avLst/>
          </a:prstGeom>
        </p:spPr>
      </p:pic>
    </p:spTree>
    <p:extLst>
      <p:ext uri="{BB962C8B-B14F-4D97-AF65-F5344CB8AC3E}">
        <p14:creationId xmlns:p14="http://schemas.microsoft.com/office/powerpoint/2010/main" val="427301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60DFE-EB1E-E701-3038-204160F61055}"/>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3" name="Footer Placeholder 2">
            <a:extLst>
              <a:ext uri="{FF2B5EF4-FFF2-40B4-BE49-F238E27FC236}">
                <a16:creationId xmlns:a16="http://schemas.microsoft.com/office/drawing/2014/main" id="{C14D6E43-ECB4-63D6-2A82-107A2C4A68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BC6FE3-9275-78C6-F6F8-1E8333CBFBD3}"/>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386619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D306-0CB3-649C-07E3-CA2D17113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56F577-B3FB-33E1-2CF5-298E09D1C0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BFE8FF-B22F-973C-B6C1-2C86485B6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5475C-B84D-B962-1F28-6100FDC78F2C}"/>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6" name="Footer Placeholder 5">
            <a:extLst>
              <a:ext uri="{FF2B5EF4-FFF2-40B4-BE49-F238E27FC236}">
                <a16:creationId xmlns:a16="http://schemas.microsoft.com/office/drawing/2014/main" id="{A6FFF106-7C23-8CD9-9A63-1F6CDFC4B3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52711D-FBD6-AB3A-3A01-EF847A1E636E}"/>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21796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0DBD-DE50-F49F-BC05-9DF2D24C1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2173D-7994-3D8B-F9BA-E0EEF5E2C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CC32E46-19DA-478A-3F97-5830E521F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DC981-B30E-FC9B-0F17-1F3D1DAD6960}"/>
              </a:ext>
            </a:extLst>
          </p:cNvPr>
          <p:cNvSpPr>
            <a:spLocks noGrp="1"/>
          </p:cNvSpPr>
          <p:nvPr>
            <p:ph type="dt" sz="half" idx="10"/>
          </p:nvPr>
        </p:nvSpPr>
        <p:spPr/>
        <p:txBody>
          <a:bodyPr/>
          <a:lstStyle/>
          <a:p>
            <a:fld id="{CA777D1B-E4D8-4B9A-BBFA-A0EF4BED76A2}" type="datetimeFigureOut">
              <a:rPr lang="en-US" smtClean="0"/>
              <a:t>11/14/2023</a:t>
            </a:fld>
            <a:endParaRPr lang="en-US" dirty="0"/>
          </a:p>
        </p:txBody>
      </p:sp>
      <p:sp>
        <p:nvSpPr>
          <p:cNvPr id="6" name="Footer Placeholder 5">
            <a:extLst>
              <a:ext uri="{FF2B5EF4-FFF2-40B4-BE49-F238E27FC236}">
                <a16:creationId xmlns:a16="http://schemas.microsoft.com/office/drawing/2014/main" id="{7889FA2C-3C23-C7E1-1CA0-7AAE02867D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572D08-CE3C-DCC9-31B7-A9845BED9518}"/>
              </a:ext>
            </a:extLst>
          </p:cNvPr>
          <p:cNvSpPr>
            <a:spLocks noGrp="1"/>
          </p:cNvSpPr>
          <p:nvPr>
            <p:ph type="sldNum" sz="quarter" idx="12"/>
          </p:nvPr>
        </p:nvSpPr>
        <p:spPr/>
        <p:txBody>
          <a:bodyPr/>
          <a:lstStyle/>
          <a:p>
            <a:fld id="{CCE052BA-2E12-4D79-891C-C5B9DFCB2A39}" type="slidenum">
              <a:rPr lang="en-US" smtClean="0"/>
              <a:t>‹#›</a:t>
            </a:fld>
            <a:endParaRPr lang="en-US" dirty="0"/>
          </a:p>
        </p:txBody>
      </p:sp>
    </p:spTree>
    <p:extLst>
      <p:ext uri="{BB962C8B-B14F-4D97-AF65-F5344CB8AC3E}">
        <p14:creationId xmlns:p14="http://schemas.microsoft.com/office/powerpoint/2010/main" val="105680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0797C7-91F0-E81D-7B45-13C7E32B5FC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483970" y="14617"/>
            <a:ext cx="1708030" cy="913750"/>
          </a:xfrm>
          <a:prstGeom prst="rect">
            <a:avLst/>
          </a:prstGeom>
        </p:spPr>
      </p:pic>
      <p:sp>
        <p:nvSpPr>
          <p:cNvPr id="2" name="Title Placeholder 1">
            <a:extLst>
              <a:ext uri="{FF2B5EF4-FFF2-40B4-BE49-F238E27FC236}">
                <a16:creationId xmlns:a16="http://schemas.microsoft.com/office/drawing/2014/main" id="{1A5B6B56-CD82-7EB7-514A-3D6B196C4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EF8371-1AB5-4D0A-2529-AA1C28B86F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2A23C-E6D0-1936-2DD4-AAB999970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77D1B-E4D8-4B9A-BBFA-A0EF4BED76A2}" type="datetimeFigureOut">
              <a:rPr lang="en-US" smtClean="0"/>
              <a:t>11/14/2023</a:t>
            </a:fld>
            <a:endParaRPr lang="en-US" dirty="0"/>
          </a:p>
        </p:txBody>
      </p:sp>
      <p:sp>
        <p:nvSpPr>
          <p:cNvPr id="5" name="Footer Placeholder 4">
            <a:extLst>
              <a:ext uri="{FF2B5EF4-FFF2-40B4-BE49-F238E27FC236}">
                <a16:creationId xmlns:a16="http://schemas.microsoft.com/office/drawing/2014/main" id="{CFBEF84E-8590-D302-A2BB-ED0C3AD6D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C013B8-C8B9-8550-5FDD-DFCCD1D8B0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052BA-2E12-4D79-891C-C5B9DFCB2A39}" type="slidenum">
              <a:rPr lang="en-US" smtClean="0"/>
              <a:t>‹#›</a:t>
            </a:fld>
            <a:endParaRPr lang="en-US" dirty="0"/>
          </a:p>
        </p:txBody>
      </p:sp>
    </p:spTree>
    <p:extLst>
      <p:ext uri="{BB962C8B-B14F-4D97-AF65-F5344CB8AC3E}">
        <p14:creationId xmlns:p14="http://schemas.microsoft.com/office/powerpoint/2010/main" val="2765779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enorite"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enorite"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B8507-C80E-D641-1DA6-A16A290FA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78AC49-EF35-F3E9-BED4-28A1B8605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0EB3E-B949-90A6-DCFA-B273EAA43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7E099-8FA2-4741-AE49-0F1D5598D59F}" type="datetimeFigureOut">
              <a:rPr lang="en-US" smtClean="0"/>
              <a:t>11/14/2023</a:t>
            </a:fld>
            <a:endParaRPr lang="en-US" dirty="0"/>
          </a:p>
        </p:txBody>
      </p:sp>
      <p:sp>
        <p:nvSpPr>
          <p:cNvPr id="5" name="Footer Placeholder 4">
            <a:extLst>
              <a:ext uri="{FF2B5EF4-FFF2-40B4-BE49-F238E27FC236}">
                <a16:creationId xmlns:a16="http://schemas.microsoft.com/office/drawing/2014/main" id="{D9AD5849-75B8-993B-CFE1-DBA231C5D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F6FE00-CD94-3E6E-04BE-AF716AE01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C5EC6-D06C-4D75-85CE-3356FB748064}" type="slidenum">
              <a:rPr lang="en-US" smtClean="0"/>
              <a:t>‹#›</a:t>
            </a:fld>
            <a:endParaRPr lang="en-US" dirty="0"/>
          </a:p>
        </p:txBody>
      </p:sp>
    </p:spTree>
    <p:extLst>
      <p:ext uri="{BB962C8B-B14F-4D97-AF65-F5344CB8AC3E}">
        <p14:creationId xmlns:p14="http://schemas.microsoft.com/office/powerpoint/2010/main" val="6818036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0797C7-91F0-E81D-7B45-13C7E32B5FC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83970" y="14617"/>
            <a:ext cx="1708030" cy="913750"/>
          </a:xfrm>
          <a:prstGeom prst="rect">
            <a:avLst/>
          </a:prstGeom>
        </p:spPr>
      </p:pic>
      <p:sp>
        <p:nvSpPr>
          <p:cNvPr id="2" name="Title Placeholder 1">
            <a:extLst>
              <a:ext uri="{FF2B5EF4-FFF2-40B4-BE49-F238E27FC236}">
                <a16:creationId xmlns:a16="http://schemas.microsoft.com/office/drawing/2014/main" id="{1A5B6B56-CD82-7EB7-514A-3D6B196C4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EF8371-1AB5-4D0A-2529-AA1C28B86F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2A23C-E6D0-1936-2DD4-AAB999970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4E0D1-1D37-4DCD-ABA6-BEDCE46DCC0D}" type="datetime1">
              <a:rPr lang="en-US" smtClean="0"/>
              <a:t>11/14/2023</a:t>
            </a:fld>
            <a:endParaRPr lang="en-US" dirty="0"/>
          </a:p>
        </p:txBody>
      </p:sp>
      <p:sp>
        <p:nvSpPr>
          <p:cNvPr id="5" name="Footer Placeholder 4">
            <a:extLst>
              <a:ext uri="{FF2B5EF4-FFF2-40B4-BE49-F238E27FC236}">
                <a16:creationId xmlns:a16="http://schemas.microsoft.com/office/drawing/2014/main" id="{CFBEF84E-8590-D302-A2BB-ED0C3AD6D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C013B8-C8B9-8550-5FDD-DFCCD1D8B09A}"/>
              </a:ext>
            </a:extLst>
          </p:cNvPr>
          <p:cNvSpPr>
            <a:spLocks noGrp="1"/>
          </p:cNvSpPr>
          <p:nvPr>
            <p:ph type="sldNum" sz="quarter" idx="4"/>
          </p:nvPr>
        </p:nvSpPr>
        <p:spPr>
          <a:xfrm>
            <a:off x="9321805"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CCE052BA-2E12-4D79-891C-C5B9DFCB2A39}" type="slidenum">
              <a:rPr lang="en-US" smtClean="0"/>
              <a:pPr/>
              <a:t>‹#›</a:t>
            </a:fld>
            <a:endParaRPr lang="en-US" dirty="0"/>
          </a:p>
        </p:txBody>
      </p:sp>
    </p:spTree>
    <p:extLst>
      <p:ext uri="{BB962C8B-B14F-4D97-AF65-F5344CB8AC3E}">
        <p14:creationId xmlns:p14="http://schemas.microsoft.com/office/powerpoint/2010/main" val="41225846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Tenorite"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enorite"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4.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9.xml"/><Relationship Id="rId4" Type="http://schemas.openxmlformats.org/officeDocument/2006/relationships/image" Target="../media/image61.emf"/></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www.trailpaths.com/wp-content/uploads/2023/03/MEE-Robert-Martichenko-2023.pdf" TargetMode="External"/><Relationship Id="rId2" Type="http://schemas.openxmlformats.org/officeDocument/2006/relationships/image" Target="../media/image64.png"/><Relationship Id="rId1" Type="http://schemas.openxmlformats.org/officeDocument/2006/relationships/slideLayout" Target="../slideLayouts/slideLayout25.xm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29.xml"/><Relationship Id="rId5" Type="http://schemas.openxmlformats.org/officeDocument/2006/relationships/image" Target="../media/image29.wmf"/><Relationship Id="rId4" Type="http://schemas.openxmlformats.org/officeDocument/2006/relationships/image" Target="../media/image28.wmf"/></Relationships>
</file>

<file path=ppt/slides/_rels/slide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1.wmf"/><Relationship Id="rId7" Type="http://schemas.openxmlformats.org/officeDocument/2006/relationships/image" Target="../media/image32.wmf"/><Relationship Id="rId2" Type="http://schemas.openxmlformats.org/officeDocument/2006/relationships/image" Target="../media/image30.wmf"/><Relationship Id="rId1" Type="http://schemas.openxmlformats.org/officeDocument/2006/relationships/slideLayout" Target="../slideLayouts/slideLayout29.xml"/><Relationship Id="rId6" Type="http://schemas.openxmlformats.org/officeDocument/2006/relationships/image" Target="../media/image27.wmf"/><Relationship Id="rId5" Type="http://schemas.openxmlformats.org/officeDocument/2006/relationships/image" Target="../media/image28.wmf"/><Relationship Id="rId4" Type="http://schemas.openxmlformats.org/officeDocument/2006/relationships/image" Target="../media/image29.wmf"/></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9.xml"/><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Line 5"/>
          <p:cNvSpPr>
            <a:spLocks noChangeShapeType="1"/>
          </p:cNvSpPr>
          <p:nvPr/>
        </p:nvSpPr>
        <p:spPr bwMode="auto">
          <a:xfrm>
            <a:off x="748577"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899" tIns="60950" rIns="121899" bIns="6095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Line 6"/>
          <p:cNvSpPr>
            <a:spLocks noChangeShapeType="1"/>
          </p:cNvSpPr>
          <p:nvPr/>
        </p:nvSpPr>
        <p:spPr bwMode="auto">
          <a:xfrm>
            <a:off x="748577"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899" tIns="60950" rIns="121899" bIns="6095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388E707-B686-4BB8-BEA7-DCF5598F2F77}"/>
              </a:ext>
            </a:extLst>
          </p:cNvPr>
          <p:cNvSpPr/>
          <p:nvPr/>
        </p:nvSpPr>
        <p:spPr>
          <a:xfrm>
            <a:off x="1" y="5508179"/>
            <a:ext cx="12192000" cy="14113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037B3705-6D76-4F2E-9690-A5509A784338}"/>
              </a:ext>
            </a:extLst>
          </p:cNvPr>
          <p:cNvCxnSpPr>
            <a:cxnSpLocks/>
          </p:cNvCxnSpPr>
          <p:nvPr/>
        </p:nvCxnSpPr>
        <p:spPr>
          <a:xfrm>
            <a:off x="2298220" y="3164791"/>
            <a:ext cx="7892129"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FD0F4B9-B878-42E0-98F3-1AB7D71BADF3}"/>
              </a:ext>
            </a:extLst>
          </p:cNvPr>
          <p:cNvSpPr txBox="1"/>
          <p:nvPr/>
        </p:nvSpPr>
        <p:spPr>
          <a:xfrm>
            <a:off x="1414738" y="5604292"/>
            <a:ext cx="10714001" cy="692049"/>
          </a:xfrm>
          <a:prstGeom prst="rect">
            <a:avLst/>
          </a:prstGeom>
          <a:solidFill>
            <a:schemeClr val="bg1"/>
          </a:solid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solidFill>
                    <a:prstClr val="white"/>
                  </a:solid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Building </a:t>
            </a:r>
            <a:r>
              <a:rPr kumimoji="0" lang="en-US" sz="3200" b="1" i="0" u="none" strike="noStrike" kern="1200" cap="none" spc="0" normalizeH="0" baseline="0" noProof="0" dirty="0">
                <a:ln>
                  <a:solidFill>
                    <a:prstClr val="white"/>
                  </a:solid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Meaningful</a:t>
            </a:r>
            <a:r>
              <a:rPr kumimoji="0" lang="en-US" sz="3600" b="1" i="0" u="none" strike="noStrike" kern="1200" cap="none" spc="0" normalizeH="0" baseline="0" noProof="0" dirty="0">
                <a:ln>
                  <a:solidFill>
                    <a:prstClr val="white"/>
                  </a:solid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Employment Environments</a:t>
            </a:r>
            <a:r>
              <a:rPr kumimoji="0" lang="en-US" sz="2800" b="1" i="0" u="none" strike="noStrike" kern="1200" cap="none" spc="0" normalizeH="0" baseline="0" noProof="0" dirty="0">
                <a:ln>
                  <a:solidFill>
                    <a:prstClr val="white"/>
                  </a:solid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a:t>
            </a:r>
            <a:endParaRPr kumimoji="0" lang="en-US" sz="2400" b="1" i="1" u="none" strike="noStrike" kern="1200" cap="none" spc="0" normalizeH="0" baseline="0" noProof="0" dirty="0">
              <a:ln>
                <a:solidFill>
                  <a:prstClr val="white"/>
                </a:solid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2" name="Picture 1" descr="Text&#10;&#10;Description automatically generated with low confidence">
            <a:extLst>
              <a:ext uri="{FF2B5EF4-FFF2-40B4-BE49-F238E27FC236}">
                <a16:creationId xmlns:a16="http://schemas.microsoft.com/office/drawing/2014/main" id="{B569E465-F6F9-6E86-BE55-74872AC1FF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50439"/>
            <a:ext cx="1414739" cy="756847"/>
          </a:xfrm>
          <a:prstGeom prst="rect">
            <a:avLst/>
          </a:prstGeom>
        </p:spPr>
      </p:pic>
      <p:pic>
        <p:nvPicPr>
          <p:cNvPr id="4" name="Picture 3">
            <a:extLst>
              <a:ext uri="{FF2B5EF4-FFF2-40B4-BE49-F238E27FC236}">
                <a16:creationId xmlns:a16="http://schemas.microsoft.com/office/drawing/2014/main" id="{F6C314EA-F999-12FA-E2C3-E13C4B20D6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906" y="151478"/>
            <a:ext cx="11783192" cy="4840455"/>
          </a:xfrm>
          <a:prstGeom prst="rect">
            <a:avLst/>
          </a:prstGeom>
        </p:spPr>
      </p:pic>
      <p:cxnSp>
        <p:nvCxnSpPr>
          <p:cNvPr id="7" name="Straight Connector 6">
            <a:extLst>
              <a:ext uri="{FF2B5EF4-FFF2-40B4-BE49-F238E27FC236}">
                <a16:creationId xmlns:a16="http://schemas.microsoft.com/office/drawing/2014/main" id="{AB4FF245-C7D0-C21E-4C5D-36EB34512F54}"/>
              </a:ext>
            </a:extLst>
          </p:cNvPr>
          <p:cNvCxnSpPr>
            <a:cxnSpLocks/>
          </p:cNvCxnSpPr>
          <p:nvPr/>
        </p:nvCxnSpPr>
        <p:spPr>
          <a:xfrm>
            <a:off x="74790" y="5423323"/>
            <a:ext cx="119413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C6ACFB5-39D9-38A1-647B-75F1D48FB963}"/>
              </a:ext>
            </a:extLst>
          </p:cNvPr>
          <p:cNvSpPr txBox="1"/>
          <p:nvPr/>
        </p:nvSpPr>
        <p:spPr>
          <a:xfrm>
            <a:off x="232906" y="6504057"/>
            <a:ext cx="1189583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2023: Confidential and Proprietary: Meaningful Employment Environment ™ is a trademark of TrailPaths Inc.</a:t>
            </a:r>
          </a:p>
        </p:txBody>
      </p:sp>
    </p:spTree>
    <p:extLst>
      <p:ext uri="{BB962C8B-B14F-4D97-AF65-F5344CB8AC3E}">
        <p14:creationId xmlns:p14="http://schemas.microsoft.com/office/powerpoint/2010/main" val="417302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FF3470-9604-9C71-5207-DED4D7C367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2453" y="1134643"/>
            <a:ext cx="7777317" cy="3598606"/>
          </a:xfrm>
          <a:prstGeom prst="rect">
            <a:avLst/>
          </a:prstGeom>
        </p:spPr>
      </p:pic>
      <p:pic>
        <p:nvPicPr>
          <p:cNvPr id="5" name="Picture 4">
            <a:extLst>
              <a:ext uri="{FF2B5EF4-FFF2-40B4-BE49-F238E27FC236}">
                <a16:creationId xmlns:a16="http://schemas.microsoft.com/office/drawing/2014/main" id="{5F4B70D1-4BE3-25AE-4159-671D4B008D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230" y="1134643"/>
            <a:ext cx="3893573" cy="3598606"/>
          </a:xfrm>
          <a:prstGeom prst="rect">
            <a:avLst/>
          </a:prstGeom>
        </p:spPr>
      </p:pic>
      <p:pic>
        <p:nvPicPr>
          <p:cNvPr id="6" name="Picture 5">
            <a:extLst>
              <a:ext uri="{FF2B5EF4-FFF2-40B4-BE49-F238E27FC236}">
                <a16:creationId xmlns:a16="http://schemas.microsoft.com/office/drawing/2014/main" id="{FBF227E7-72E2-BF90-E08D-0196C39AFC3F}"/>
              </a:ext>
            </a:extLst>
          </p:cNvPr>
          <p:cNvPicPr>
            <a:picLocks noChangeAspect="1"/>
          </p:cNvPicPr>
          <p:nvPr/>
        </p:nvPicPr>
        <p:blipFill>
          <a:blip r:embed="rId4"/>
          <a:stretch>
            <a:fillRect/>
          </a:stretch>
        </p:blipFill>
        <p:spPr>
          <a:xfrm>
            <a:off x="2187393" y="4768334"/>
            <a:ext cx="7817214" cy="1941871"/>
          </a:xfrm>
          <a:prstGeom prst="rect">
            <a:avLst/>
          </a:prstGeom>
        </p:spPr>
      </p:pic>
      <p:sp>
        <p:nvSpPr>
          <p:cNvPr id="2" name="Title 1">
            <a:extLst>
              <a:ext uri="{FF2B5EF4-FFF2-40B4-BE49-F238E27FC236}">
                <a16:creationId xmlns:a16="http://schemas.microsoft.com/office/drawing/2014/main" id="{E2F1CE55-676E-8E42-B877-9769D8EA15D2}"/>
              </a:ext>
            </a:extLst>
          </p:cNvPr>
          <p:cNvSpPr>
            <a:spLocks noGrp="1"/>
          </p:cNvSpPr>
          <p:nvPr>
            <p:ph type="title"/>
          </p:nvPr>
        </p:nvSpPr>
        <p:spPr>
          <a:xfrm>
            <a:off x="552632" y="0"/>
            <a:ext cx="10515600" cy="1046298"/>
          </a:xfrm>
        </p:spPr>
        <p:txBody>
          <a:bodyPr>
            <a:normAutofit/>
          </a:bodyPr>
          <a:lstStyle/>
          <a:p>
            <a:pPr algn="ctr"/>
            <a:r>
              <a:rPr lang="en-US" sz="3600" b="1" dirty="0">
                <a:latin typeface="+mn-lt"/>
              </a:rPr>
              <a:t>Who’s Going to Build the Community ?</a:t>
            </a:r>
            <a:endParaRPr lang="en-US" sz="3600" b="1" i="1" dirty="0">
              <a:latin typeface="+mn-lt"/>
            </a:endParaRPr>
          </a:p>
        </p:txBody>
      </p:sp>
    </p:spTree>
    <p:extLst>
      <p:ext uri="{BB962C8B-B14F-4D97-AF65-F5344CB8AC3E}">
        <p14:creationId xmlns:p14="http://schemas.microsoft.com/office/powerpoint/2010/main" val="424945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F597B-AAA3-14E8-E149-D7B2EEE61ED2}"/>
              </a:ext>
            </a:extLst>
          </p:cNvPr>
          <p:cNvSpPr txBox="1"/>
          <p:nvPr/>
        </p:nvSpPr>
        <p:spPr>
          <a:xfrm>
            <a:off x="-454212" y="202230"/>
            <a:ext cx="11904083" cy="1144929"/>
          </a:xfrm>
          <a:prstGeom prst="rect">
            <a:avLst/>
          </a:prstGeom>
          <a:noFill/>
        </p:spPr>
        <p:txBody>
          <a:bodyPr wrap="square">
            <a:spAutoFit/>
          </a:bodyPr>
          <a:lstStyle/>
          <a:p>
            <a:pPr marL="0" marR="0" lvl="0" indent="0" algn="ctr" fontAlgn="auto">
              <a:lnSpc>
                <a:spcPct val="90000"/>
              </a:lnSpc>
              <a:spcBef>
                <a:spcPct val="0"/>
              </a:spcBef>
              <a:spcAft>
                <a:spcPts val="0"/>
              </a:spcAft>
              <a:buClrTx/>
              <a:buSzTx/>
              <a:tabLst/>
              <a:defRPr/>
            </a:pPr>
            <a:r>
              <a:rPr lang="en-US" sz="3600" b="1" dirty="0">
                <a:solidFill>
                  <a:srgbClr val="202124"/>
                </a:solidFill>
                <a:ea typeface="+mj-ea"/>
                <a:cs typeface="+mj-cs"/>
              </a:rPr>
              <a:t>The Hawthorne Studies : The Lessons Learned</a:t>
            </a:r>
            <a:endParaRPr lang="en-US" sz="3600" b="1" dirty="0">
              <a:solidFill>
                <a:srgbClr val="20212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endParaRPr>
          </a:p>
        </p:txBody>
      </p:sp>
      <p:pic>
        <p:nvPicPr>
          <p:cNvPr id="5" name="Picture 4">
            <a:extLst>
              <a:ext uri="{FF2B5EF4-FFF2-40B4-BE49-F238E27FC236}">
                <a16:creationId xmlns:a16="http://schemas.microsoft.com/office/drawing/2014/main" id="{57DDC833-EF58-D3D1-9EB6-DD22B54E9A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424" y="4232705"/>
            <a:ext cx="5810251" cy="2276416"/>
          </a:xfrm>
          <a:prstGeom prst="rect">
            <a:avLst/>
          </a:prstGeom>
        </p:spPr>
      </p:pic>
      <p:pic>
        <p:nvPicPr>
          <p:cNvPr id="7" name="Picture 6">
            <a:extLst>
              <a:ext uri="{FF2B5EF4-FFF2-40B4-BE49-F238E27FC236}">
                <a16:creationId xmlns:a16="http://schemas.microsoft.com/office/drawing/2014/main" id="{500B3EAA-5654-9B7A-7ECD-B9BEEB2C0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452" y="4232705"/>
            <a:ext cx="5572124" cy="2276416"/>
          </a:xfrm>
          <a:prstGeom prst="rect">
            <a:avLst/>
          </a:prstGeom>
        </p:spPr>
      </p:pic>
      <p:pic>
        <p:nvPicPr>
          <p:cNvPr id="9" name="Picture 8">
            <a:extLst>
              <a:ext uri="{FF2B5EF4-FFF2-40B4-BE49-F238E27FC236}">
                <a16:creationId xmlns:a16="http://schemas.microsoft.com/office/drawing/2014/main" id="{3C847C8F-D1B9-09A0-AEA3-FF2443B478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1913" y="1336214"/>
            <a:ext cx="5130086" cy="2656007"/>
          </a:xfrm>
          <a:prstGeom prst="rect">
            <a:avLst/>
          </a:prstGeom>
        </p:spPr>
      </p:pic>
      <p:pic>
        <p:nvPicPr>
          <p:cNvPr id="10" name="Picture 9">
            <a:extLst>
              <a:ext uri="{FF2B5EF4-FFF2-40B4-BE49-F238E27FC236}">
                <a16:creationId xmlns:a16="http://schemas.microsoft.com/office/drawing/2014/main" id="{380DDE71-E18D-5815-E3CB-737CD13457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518" y="1785368"/>
            <a:ext cx="1550430" cy="1876020"/>
          </a:xfrm>
          <a:prstGeom prst="rect">
            <a:avLst/>
          </a:prstGeom>
        </p:spPr>
      </p:pic>
      <p:sp>
        <p:nvSpPr>
          <p:cNvPr id="11" name="TextBox 10">
            <a:extLst>
              <a:ext uri="{FF2B5EF4-FFF2-40B4-BE49-F238E27FC236}">
                <a16:creationId xmlns:a16="http://schemas.microsoft.com/office/drawing/2014/main" id="{84777B57-2E34-9914-AAD1-84659870AA56}"/>
              </a:ext>
            </a:extLst>
          </p:cNvPr>
          <p:cNvSpPr txBox="1"/>
          <p:nvPr/>
        </p:nvSpPr>
        <p:spPr>
          <a:xfrm>
            <a:off x="1092349" y="6471104"/>
            <a:ext cx="10325819" cy="369332"/>
          </a:xfrm>
          <a:prstGeom prst="rect">
            <a:avLst/>
          </a:prstGeom>
          <a:noFill/>
        </p:spPr>
        <p:txBody>
          <a:bodyPr wrap="square" rtlCol="0">
            <a:spAutoFit/>
          </a:bodyPr>
          <a:lstStyle/>
          <a:p>
            <a:r>
              <a:rPr lang="en-US" dirty="0"/>
              <a:t>Elton Mayo – Fritz Roethlisberger: Western Electric Company, Hawthorne Works of Illinois.: 1924-1932 </a:t>
            </a:r>
          </a:p>
        </p:txBody>
      </p:sp>
      <p:pic>
        <p:nvPicPr>
          <p:cNvPr id="13" name="Picture 12">
            <a:extLst>
              <a:ext uri="{FF2B5EF4-FFF2-40B4-BE49-F238E27FC236}">
                <a16:creationId xmlns:a16="http://schemas.microsoft.com/office/drawing/2014/main" id="{7B3715D5-41FA-D549-A73C-A2E36E1B16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5005" y="1336213"/>
            <a:ext cx="5055851" cy="2656007"/>
          </a:xfrm>
          <a:prstGeom prst="rect">
            <a:avLst/>
          </a:prstGeom>
        </p:spPr>
      </p:pic>
    </p:spTree>
    <p:extLst>
      <p:ext uri="{BB962C8B-B14F-4D97-AF65-F5344CB8AC3E}">
        <p14:creationId xmlns:p14="http://schemas.microsoft.com/office/powerpoint/2010/main" val="133778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E8E467-2CA7-DCAD-0948-9A78383372EA}"/>
              </a:ext>
            </a:extLst>
          </p:cNvPr>
          <p:cNvSpPr>
            <a:spLocks noGrp="1"/>
          </p:cNvSpPr>
          <p:nvPr>
            <p:ph type="title"/>
          </p:nvPr>
        </p:nvSpPr>
        <p:spPr>
          <a:xfrm>
            <a:off x="838200" y="49190"/>
            <a:ext cx="10515600" cy="879506"/>
          </a:xfrm>
        </p:spPr>
        <p:txBody>
          <a:bodyPr>
            <a:normAutofit/>
          </a:bodyPr>
          <a:lstStyle/>
          <a:p>
            <a:pPr algn="ctr"/>
            <a:r>
              <a:rPr lang="en-US" sz="3600" b="1" dirty="0">
                <a:latin typeface="+mn-lt"/>
              </a:rPr>
              <a:t>Dignity: Leaders Create the Environment</a:t>
            </a:r>
          </a:p>
        </p:txBody>
      </p:sp>
      <p:graphicFrame>
        <p:nvGraphicFramePr>
          <p:cNvPr id="4" name="Diagram 3">
            <a:extLst>
              <a:ext uri="{FF2B5EF4-FFF2-40B4-BE49-F238E27FC236}">
                <a16:creationId xmlns:a16="http://schemas.microsoft.com/office/drawing/2014/main" id="{B2BB1E52-9640-618E-0EC1-7068D7310212}"/>
              </a:ext>
            </a:extLst>
          </p:cNvPr>
          <p:cNvGraphicFramePr/>
          <p:nvPr>
            <p:extLst>
              <p:ext uri="{D42A27DB-BD31-4B8C-83A1-F6EECF244321}">
                <p14:modId xmlns:p14="http://schemas.microsoft.com/office/powerpoint/2010/main" val="3864210743"/>
              </p:ext>
            </p:extLst>
          </p:nvPr>
        </p:nvGraphicFramePr>
        <p:xfrm>
          <a:off x="636337" y="112024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6A9FCA96-390C-AE70-75D3-A1A075CEEF90}"/>
              </a:ext>
            </a:extLst>
          </p:cNvPr>
          <p:cNvSpPr/>
          <p:nvPr/>
        </p:nvSpPr>
        <p:spPr>
          <a:xfrm>
            <a:off x="6983305" y="1887319"/>
            <a:ext cx="4884644" cy="3945590"/>
          </a:xfrm>
          <a:prstGeom prst="rect">
            <a:avLst/>
          </a:prstGeom>
          <a:solidFill>
            <a:srgbClr val="FFFFFF">
              <a:alpha val="80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FECD7E7-DDA7-4DF2-AB59-6E21DED9F167}"/>
              </a:ext>
            </a:extLst>
          </p:cNvPr>
          <p:cNvSpPr txBox="1"/>
          <p:nvPr/>
        </p:nvSpPr>
        <p:spPr>
          <a:xfrm>
            <a:off x="7250798" y="2090399"/>
            <a:ext cx="4386145" cy="3108543"/>
          </a:xfrm>
          <a:prstGeom prst="rect">
            <a:avLst/>
          </a:prstGeom>
          <a:noFill/>
        </p:spPr>
        <p:txBody>
          <a:bodyPr wrap="square">
            <a:spAutoFit/>
          </a:bodyPr>
          <a:lstStyle/>
          <a:p>
            <a:pPr algn="ctr"/>
            <a:r>
              <a:rPr lang="en-US" sz="2800" b="1" u="sng" dirty="0">
                <a:solidFill>
                  <a:schemeClr val="accent1"/>
                </a:solidFill>
              </a:rPr>
              <a:t>MEE Leadership Behaviors Dignity</a:t>
            </a:r>
          </a:p>
          <a:p>
            <a:r>
              <a:rPr lang="en-US" sz="2800" b="1" dirty="0"/>
              <a:t>Dignity: </a:t>
            </a:r>
            <a:r>
              <a:rPr lang="en-US" sz="2800" dirty="0"/>
              <a:t>Treat people with value and respect for no other reason than they are a human being and have fundamental needs.</a:t>
            </a:r>
          </a:p>
        </p:txBody>
      </p:sp>
    </p:spTree>
    <p:extLst>
      <p:ext uri="{BB962C8B-B14F-4D97-AF65-F5344CB8AC3E}">
        <p14:creationId xmlns:p14="http://schemas.microsoft.com/office/powerpoint/2010/main" val="176680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E8E467-2CA7-DCAD-0948-9A78383372EA}"/>
              </a:ext>
            </a:extLst>
          </p:cNvPr>
          <p:cNvSpPr>
            <a:spLocks noGrp="1"/>
          </p:cNvSpPr>
          <p:nvPr>
            <p:ph type="title"/>
          </p:nvPr>
        </p:nvSpPr>
        <p:spPr>
          <a:xfrm>
            <a:off x="319743" y="157051"/>
            <a:ext cx="10515600" cy="879506"/>
          </a:xfrm>
        </p:spPr>
        <p:txBody>
          <a:bodyPr>
            <a:normAutofit/>
          </a:bodyPr>
          <a:lstStyle/>
          <a:p>
            <a:pPr algn="ctr"/>
            <a:r>
              <a:rPr lang="en-US" sz="3600" b="1" dirty="0">
                <a:latin typeface="+mn-lt"/>
              </a:rPr>
              <a:t>Meaningful Work: Leaders Create the Environment</a:t>
            </a:r>
          </a:p>
        </p:txBody>
      </p:sp>
      <p:graphicFrame>
        <p:nvGraphicFramePr>
          <p:cNvPr id="4" name="Diagram 3">
            <a:extLst>
              <a:ext uri="{FF2B5EF4-FFF2-40B4-BE49-F238E27FC236}">
                <a16:creationId xmlns:a16="http://schemas.microsoft.com/office/drawing/2014/main" id="{B2BB1E52-9640-618E-0EC1-7068D7310212}"/>
              </a:ext>
            </a:extLst>
          </p:cNvPr>
          <p:cNvGraphicFramePr/>
          <p:nvPr>
            <p:extLst>
              <p:ext uri="{D42A27DB-BD31-4B8C-83A1-F6EECF244321}">
                <p14:modId xmlns:p14="http://schemas.microsoft.com/office/powerpoint/2010/main" val="42299792"/>
              </p:ext>
            </p:extLst>
          </p:nvPr>
        </p:nvGraphicFramePr>
        <p:xfrm>
          <a:off x="636337" y="112024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6A9FCA96-390C-AE70-75D3-A1A075CEEF90}"/>
              </a:ext>
            </a:extLst>
          </p:cNvPr>
          <p:cNvSpPr/>
          <p:nvPr/>
        </p:nvSpPr>
        <p:spPr>
          <a:xfrm>
            <a:off x="6502220" y="1461938"/>
            <a:ext cx="5413855" cy="4469031"/>
          </a:xfrm>
          <a:prstGeom prst="rect">
            <a:avLst/>
          </a:prstGeom>
          <a:solidFill>
            <a:srgbClr val="FFFFFF">
              <a:alpha val="80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FECD7E7-DDA7-4DF2-AB59-6E21DED9F167}"/>
              </a:ext>
            </a:extLst>
          </p:cNvPr>
          <p:cNvSpPr txBox="1"/>
          <p:nvPr/>
        </p:nvSpPr>
        <p:spPr>
          <a:xfrm>
            <a:off x="6862813" y="1767437"/>
            <a:ext cx="4889633" cy="3539430"/>
          </a:xfrm>
          <a:prstGeom prst="rect">
            <a:avLst/>
          </a:prstGeom>
          <a:noFill/>
        </p:spPr>
        <p:txBody>
          <a:bodyPr wrap="square">
            <a:spAutoFit/>
          </a:bodyPr>
          <a:lstStyle/>
          <a:p>
            <a:pPr algn="ctr"/>
            <a:r>
              <a:rPr lang="en-US" sz="2800" b="1" u="sng" dirty="0">
                <a:solidFill>
                  <a:schemeClr val="accent1"/>
                </a:solidFill>
              </a:rPr>
              <a:t>MEE Leadership Behaviors Meaningful Work</a:t>
            </a:r>
          </a:p>
          <a:p>
            <a:pPr algn="ctr"/>
            <a:endParaRPr lang="en-US" sz="2800" b="1" u="sng" dirty="0">
              <a:solidFill>
                <a:schemeClr val="accent1"/>
              </a:solidFill>
            </a:endParaRPr>
          </a:p>
          <a:p>
            <a:r>
              <a:rPr lang="en-US" sz="2800" b="1" dirty="0"/>
              <a:t>MW: </a:t>
            </a:r>
            <a:r>
              <a:rPr lang="en-US" sz="2800" dirty="0"/>
              <a:t>Ensure that work is safe, purposeful, valuable, free of obstacles (waste), growth oriented, challenging and provides for learning.</a:t>
            </a:r>
          </a:p>
        </p:txBody>
      </p:sp>
    </p:spTree>
    <p:extLst>
      <p:ext uri="{BB962C8B-B14F-4D97-AF65-F5344CB8AC3E}">
        <p14:creationId xmlns:p14="http://schemas.microsoft.com/office/powerpoint/2010/main" val="192804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8300E-260D-C4EA-8894-8D4E461BC1E6}"/>
              </a:ext>
            </a:extLst>
          </p:cNvPr>
          <p:cNvSpPr>
            <a:spLocks noGrp="1"/>
          </p:cNvSpPr>
          <p:nvPr>
            <p:ph type="title"/>
          </p:nvPr>
        </p:nvSpPr>
        <p:spPr/>
        <p:txBody>
          <a:bodyPr anchor="t">
            <a:normAutofit/>
          </a:bodyPr>
          <a:lstStyle/>
          <a:p>
            <a:r>
              <a:rPr lang="en-US">
                <a:latin typeface="Tenorite"/>
              </a:rPr>
              <a:t>Rating the Factors</a:t>
            </a:r>
            <a:endParaRPr lang="en-US"/>
          </a:p>
        </p:txBody>
      </p:sp>
      <p:sp>
        <p:nvSpPr>
          <p:cNvPr id="8" name="Star: 5 Points 7">
            <a:extLst>
              <a:ext uri="{FF2B5EF4-FFF2-40B4-BE49-F238E27FC236}">
                <a16:creationId xmlns:a16="http://schemas.microsoft.com/office/drawing/2014/main" id="{F26472DB-D9B0-4C8F-0151-17AC30373F63}"/>
              </a:ext>
            </a:extLst>
          </p:cNvPr>
          <p:cNvSpPr/>
          <p:nvPr/>
        </p:nvSpPr>
        <p:spPr>
          <a:xfrm>
            <a:off x="5324475" y="1490357"/>
            <a:ext cx="1314450" cy="114300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10904FF-173B-ADE8-187E-87B2F6E83C84}"/>
              </a:ext>
            </a:extLst>
          </p:cNvPr>
          <p:cNvSpPr/>
          <p:nvPr/>
        </p:nvSpPr>
        <p:spPr>
          <a:xfrm>
            <a:off x="3752850" y="1490357"/>
            <a:ext cx="1314450" cy="1143000"/>
          </a:xfrm>
          <a:prstGeom prst="star5">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29865F55-37AE-3EF1-B2C8-9D3ACD26828D}"/>
              </a:ext>
            </a:extLst>
          </p:cNvPr>
          <p:cNvSpPr/>
          <p:nvPr/>
        </p:nvSpPr>
        <p:spPr>
          <a:xfrm>
            <a:off x="10039350" y="1490357"/>
            <a:ext cx="1314450" cy="1143000"/>
          </a:xfrm>
          <a:prstGeom prst="star5">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80E7A6B1-AE0C-5FCF-E52F-11F466437537}"/>
              </a:ext>
            </a:extLst>
          </p:cNvPr>
          <p:cNvSpPr/>
          <p:nvPr/>
        </p:nvSpPr>
        <p:spPr>
          <a:xfrm>
            <a:off x="6896100" y="1490357"/>
            <a:ext cx="1314450" cy="114300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3EC8786E-F50F-A0C9-BCEB-319AAC4A702A}"/>
              </a:ext>
            </a:extLst>
          </p:cNvPr>
          <p:cNvSpPr/>
          <p:nvPr/>
        </p:nvSpPr>
        <p:spPr>
          <a:xfrm>
            <a:off x="8467725" y="1490357"/>
            <a:ext cx="1314450" cy="1143000"/>
          </a:xfrm>
          <a:prstGeom prst="star5">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C721EB-837A-19DF-2572-F148368F39AF}"/>
              </a:ext>
            </a:extLst>
          </p:cNvPr>
          <p:cNvSpPr txBox="1"/>
          <p:nvPr/>
        </p:nvSpPr>
        <p:spPr>
          <a:xfrm>
            <a:off x="3332701" y="3425191"/>
            <a:ext cx="2205035" cy="646331"/>
          </a:xfrm>
          <a:prstGeom prst="rect">
            <a:avLst/>
          </a:prstGeom>
          <a:noFill/>
        </p:spPr>
        <p:txBody>
          <a:bodyPr wrap="square" rtlCol="0">
            <a:spAutoFit/>
          </a:bodyPr>
          <a:lstStyle/>
          <a:p>
            <a:pPr algn="ctr"/>
            <a:r>
              <a:rPr lang="en-US">
                <a:latin typeface="Tenorite" panose="00000500000000000000" pitchFamily="2" charset="0"/>
              </a:rPr>
              <a:t>Strong Disagreement</a:t>
            </a:r>
          </a:p>
        </p:txBody>
      </p:sp>
      <p:sp>
        <p:nvSpPr>
          <p:cNvPr id="17" name="TextBox 16">
            <a:extLst>
              <a:ext uri="{FF2B5EF4-FFF2-40B4-BE49-F238E27FC236}">
                <a16:creationId xmlns:a16="http://schemas.microsoft.com/office/drawing/2014/main" id="{77C3B355-3A87-F1BD-C96B-BADE061A1651}"/>
              </a:ext>
            </a:extLst>
          </p:cNvPr>
          <p:cNvSpPr txBox="1"/>
          <p:nvPr/>
        </p:nvSpPr>
        <p:spPr>
          <a:xfrm>
            <a:off x="9727408" y="3425192"/>
            <a:ext cx="1957382" cy="646331"/>
          </a:xfrm>
          <a:prstGeom prst="rect">
            <a:avLst/>
          </a:prstGeom>
          <a:noFill/>
        </p:spPr>
        <p:txBody>
          <a:bodyPr wrap="square" rtlCol="0">
            <a:spAutoFit/>
          </a:bodyPr>
          <a:lstStyle/>
          <a:p>
            <a:pPr algn="ctr"/>
            <a:r>
              <a:rPr lang="en-US">
                <a:latin typeface="Tenorite" panose="00000500000000000000" pitchFamily="2" charset="0"/>
              </a:rPr>
              <a:t>Strong Agreement</a:t>
            </a:r>
          </a:p>
        </p:txBody>
      </p:sp>
      <p:sp>
        <p:nvSpPr>
          <p:cNvPr id="19" name="TextBox 18">
            <a:extLst>
              <a:ext uri="{FF2B5EF4-FFF2-40B4-BE49-F238E27FC236}">
                <a16:creationId xmlns:a16="http://schemas.microsoft.com/office/drawing/2014/main" id="{31326FC4-D6FD-D121-2BB0-DDA97B0D4B54}"/>
              </a:ext>
            </a:extLst>
          </p:cNvPr>
          <p:cNvSpPr txBox="1"/>
          <p:nvPr/>
        </p:nvSpPr>
        <p:spPr>
          <a:xfrm>
            <a:off x="3624262" y="4971997"/>
            <a:ext cx="1571624" cy="369332"/>
          </a:xfrm>
          <a:prstGeom prst="rect">
            <a:avLst/>
          </a:prstGeom>
          <a:noFill/>
        </p:spPr>
        <p:txBody>
          <a:bodyPr wrap="square" rtlCol="0">
            <a:spAutoFit/>
          </a:bodyPr>
          <a:lstStyle/>
          <a:p>
            <a:pPr algn="ctr"/>
            <a:r>
              <a:rPr lang="en-US">
                <a:latin typeface="Tenorite" panose="00000500000000000000" pitchFamily="2" charset="0"/>
              </a:rPr>
              <a:t>Declining</a:t>
            </a:r>
          </a:p>
        </p:txBody>
      </p:sp>
      <p:cxnSp>
        <p:nvCxnSpPr>
          <p:cNvPr id="20" name="Straight Connector 19">
            <a:extLst>
              <a:ext uri="{FF2B5EF4-FFF2-40B4-BE49-F238E27FC236}">
                <a16:creationId xmlns:a16="http://schemas.microsoft.com/office/drawing/2014/main" id="{66809A41-0774-6A40-B550-06C8D5498B78}"/>
              </a:ext>
            </a:extLst>
          </p:cNvPr>
          <p:cNvCxnSpPr>
            <a:cxnSpLocks/>
          </p:cNvCxnSpPr>
          <p:nvPr/>
        </p:nvCxnSpPr>
        <p:spPr>
          <a:xfrm>
            <a:off x="10706099" y="4232794"/>
            <a:ext cx="0" cy="6042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A230D2A-862F-E849-BA0E-195DC9069087}"/>
              </a:ext>
            </a:extLst>
          </p:cNvPr>
          <p:cNvSpPr txBox="1"/>
          <p:nvPr/>
        </p:nvSpPr>
        <p:spPr>
          <a:xfrm>
            <a:off x="9920287" y="4971997"/>
            <a:ext cx="1571624" cy="369332"/>
          </a:xfrm>
          <a:prstGeom prst="rect">
            <a:avLst/>
          </a:prstGeom>
          <a:noFill/>
        </p:spPr>
        <p:txBody>
          <a:bodyPr wrap="square" rtlCol="0">
            <a:spAutoFit/>
          </a:bodyPr>
          <a:lstStyle/>
          <a:p>
            <a:pPr algn="ctr"/>
            <a:r>
              <a:rPr lang="en-US">
                <a:latin typeface="Tenorite" panose="00000500000000000000" pitchFamily="2" charset="0"/>
              </a:rPr>
              <a:t>Thriving</a:t>
            </a:r>
          </a:p>
        </p:txBody>
      </p:sp>
      <p:sp>
        <p:nvSpPr>
          <p:cNvPr id="23" name="TextBox 22">
            <a:extLst>
              <a:ext uri="{FF2B5EF4-FFF2-40B4-BE49-F238E27FC236}">
                <a16:creationId xmlns:a16="http://schemas.microsoft.com/office/drawing/2014/main" id="{27750BEB-96FF-F168-40CF-48C3052A8C6D}"/>
              </a:ext>
            </a:extLst>
          </p:cNvPr>
          <p:cNvSpPr txBox="1"/>
          <p:nvPr/>
        </p:nvSpPr>
        <p:spPr>
          <a:xfrm>
            <a:off x="8348663" y="4971997"/>
            <a:ext cx="1571624" cy="369332"/>
          </a:xfrm>
          <a:prstGeom prst="rect">
            <a:avLst/>
          </a:prstGeom>
          <a:noFill/>
        </p:spPr>
        <p:txBody>
          <a:bodyPr wrap="square" rtlCol="0">
            <a:spAutoFit/>
          </a:bodyPr>
          <a:lstStyle/>
          <a:p>
            <a:pPr algn="ctr"/>
            <a:r>
              <a:rPr lang="en-US">
                <a:latin typeface="Tenorite" panose="00000500000000000000" pitchFamily="2" charset="0"/>
              </a:rPr>
              <a:t>Growing</a:t>
            </a:r>
          </a:p>
        </p:txBody>
      </p:sp>
      <p:sp>
        <p:nvSpPr>
          <p:cNvPr id="24" name="TextBox 23">
            <a:extLst>
              <a:ext uri="{FF2B5EF4-FFF2-40B4-BE49-F238E27FC236}">
                <a16:creationId xmlns:a16="http://schemas.microsoft.com/office/drawing/2014/main" id="{4074BB68-D1AA-1147-E8DF-07412407E123}"/>
              </a:ext>
            </a:extLst>
          </p:cNvPr>
          <p:cNvSpPr txBox="1"/>
          <p:nvPr/>
        </p:nvSpPr>
        <p:spPr>
          <a:xfrm>
            <a:off x="5979990" y="4971997"/>
            <a:ext cx="1571624" cy="369332"/>
          </a:xfrm>
          <a:prstGeom prst="rect">
            <a:avLst/>
          </a:prstGeom>
          <a:noFill/>
        </p:spPr>
        <p:txBody>
          <a:bodyPr wrap="square" rtlCol="0">
            <a:spAutoFit/>
          </a:bodyPr>
          <a:lstStyle/>
          <a:p>
            <a:pPr algn="ctr"/>
            <a:r>
              <a:rPr lang="en-US">
                <a:latin typeface="Tenorite" panose="00000500000000000000" pitchFamily="2" charset="0"/>
              </a:rPr>
              <a:t>Surviving</a:t>
            </a:r>
          </a:p>
        </p:txBody>
      </p:sp>
      <p:sp>
        <p:nvSpPr>
          <p:cNvPr id="25" name="Left Brace 24">
            <a:extLst>
              <a:ext uri="{FF2B5EF4-FFF2-40B4-BE49-F238E27FC236}">
                <a16:creationId xmlns:a16="http://schemas.microsoft.com/office/drawing/2014/main" id="{BF656E57-ED28-90F2-187D-86CE22E05723}"/>
              </a:ext>
            </a:extLst>
          </p:cNvPr>
          <p:cNvSpPr/>
          <p:nvPr/>
        </p:nvSpPr>
        <p:spPr>
          <a:xfrm rot="16200000">
            <a:off x="6455858" y="3781498"/>
            <a:ext cx="604266" cy="157162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6735A89E-D1C0-5B81-49A6-B6A62D5A3DF8}"/>
              </a:ext>
            </a:extLst>
          </p:cNvPr>
          <p:cNvCxnSpPr>
            <a:cxnSpLocks/>
          </p:cNvCxnSpPr>
          <p:nvPr/>
        </p:nvCxnSpPr>
        <p:spPr>
          <a:xfrm flipH="1">
            <a:off x="594361" y="4071522"/>
            <a:ext cx="10616184" cy="0"/>
          </a:xfrm>
          <a:prstGeom prst="line">
            <a:avLst/>
          </a:prstGeom>
          <a:ln w="3810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F85582F2-EE87-669E-E8E3-3629260FB2B4}"/>
              </a:ext>
            </a:extLst>
          </p:cNvPr>
          <p:cNvSpPr txBox="1"/>
          <p:nvPr/>
        </p:nvSpPr>
        <p:spPr>
          <a:xfrm>
            <a:off x="5192850" y="6110813"/>
            <a:ext cx="1571624" cy="369332"/>
          </a:xfrm>
          <a:prstGeom prst="rect">
            <a:avLst/>
          </a:prstGeom>
          <a:noFill/>
        </p:spPr>
        <p:txBody>
          <a:bodyPr wrap="square" rtlCol="0">
            <a:spAutoFit/>
          </a:bodyPr>
          <a:lstStyle/>
          <a:p>
            <a:pPr algn="ctr"/>
            <a:r>
              <a:rPr lang="en-US">
                <a:latin typeface="Tenorite" panose="00000500000000000000" pitchFamily="2" charset="0"/>
              </a:rPr>
              <a:t>Threatening</a:t>
            </a:r>
          </a:p>
        </p:txBody>
      </p:sp>
      <p:sp>
        <p:nvSpPr>
          <p:cNvPr id="13" name="TextBox 12">
            <a:extLst>
              <a:ext uri="{FF2B5EF4-FFF2-40B4-BE49-F238E27FC236}">
                <a16:creationId xmlns:a16="http://schemas.microsoft.com/office/drawing/2014/main" id="{C17213EC-1203-2350-2F47-F1A42EB8E846}"/>
              </a:ext>
            </a:extLst>
          </p:cNvPr>
          <p:cNvSpPr txBox="1"/>
          <p:nvPr/>
        </p:nvSpPr>
        <p:spPr>
          <a:xfrm>
            <a:off x="9957991" y="6123543"/>
            <a:ext cx="1496215" cy="369332"/>
          </a:xfrm>
          <a:prstGeom prst="rect">
            <a:avLst/>
          </a:prstGeom>
          <a:noFill/>
        </p:spPr>
        <p:txBody>
          <a:bodyPr wrap="square" rtlCol="0">
            <a:spAutoFit/>
          </a:bodyPr>
          <a:lstStyle/>
          <a:p>
            <a:pPr algn="ctr"/>
            <a:r>
              <a:rPr lang="en-US">
                <a:latin typeface="Tenorite" panose="00000500000000000000" pitchFamily="2" charset="0"/>
              </a:rPr>
              <a:t>Meaningful</a:t>
            </a:r>
          </a:p>
        </p:txBody>
      </p:sp>
      <p:sp>
        <p:nvSpPr>
          <p:cNvPr id="28" name="TextBox 27">
            <a:extLst>
              <a:ext uri="{FF2B5EF4-FFF2-40B4-BE49-F238E27FC236}">
                <a16:creationId xmlns:a16="http://schemas.microsoft.com/office/drawing/2014/main" id="{9D295548-890B-C5E7-53ED-C16F9D43B434}"/>
              </a:ext>
            </a:extLst>
          </p:cNvPr>
          <p:cNvSpPr txBox="1"/>
          <p:nvPr/>
        </p:nvSpPr>
        <p:spPr>
          <a:xfrm>
            <a:off x="8348663" y="6123543"/>
            <a:ext cx="1571624" cy="369332"/>
          </a:xfrm>
          <a:prstGeom prst="rect">
            <a:avLst/>
          </a:prstGeom>
          <a:noFill/>
        </p:spPr>
        <p:txBody>
          <a:bodyPr wrap="square" rtlCol="0">
            <a:spAutoFit/>
          </a:bodyPr>
          <a:lstStyle/>
          <a:p>
            <a:pPr algn="ctr"/>
            <a:r>
              <a:rPr lang="en-US">
                <a:latin typeface="Tenorite" panose="00000500000000000000" pitchFamily="2" charset="0"/>
              </a:rPr>
              <a:t>Stable</a:t>
            </a:r>
          </a:p>
        </p:txBody>
      </p:sp>
      <p:cxnSp>
        <p:nvCxnSpPr>
          <p:cNvPr id="39" name="Straight Connector 38">
            <a:extLst>
              <a:ext uri="{FF2B5EF4-FFF2-40B4-BE49-F238E27FC236}">
                <a16:creationId xmlns:a16="http://schemas.microsoft.com/office/drawing/2014/main" id="{7A144454-7975-C686-8F21-EED790EF65A5}"/>
              </a:ext>
            </a:extLst>
          </p:cNvPr>
          <p:cNvCxnSpPr>
            <a:cxnSpLocks/>
          </p:cNvCxnSpPr>
          <p:nvPr/>
        </p:nvCxnSpPr>
        <p:spPr>
          <a:xfrm>
            <a:off x="10696575" y="2730893"/>
            <a:ext cx="0" cy="6042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631752D-F17C-6661-BE24-144813CBF00A}"/>
              </a:ext>
            </a:extLst>
          </p:cNvPr>
          <p:cNvCxnSpPr>
            <a:cxnSpLocks/>
          </p:cNvCxnSpPr>
          <p:nvPr/>
        </p:nvCxnSpPr>
        <p:spPr>
          <a:xfrm>
            <a:off x="10706099" y="5434231"/>
            <a:ext cx="0" cy="6042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3648F8-1E30-165B-E9C2-EC1656978B65}"/>
              </a:ext>
            </a:extLst>
          </p:cNvPr>
          <p:cNvCxnSpPr>
            <a:cxnSpLocks/>
          </p:cNvCxnSpPr>
          <p:nvPr/>
        </p:nvCxnSpPr>
        <p:spPr>
          <a:xfrm>
            <a:off x="9141332" y="5434231"/>
            <a:ext cx="0" cy="6042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4834D56-6C38-1E63-885F-2D0E4DBCBF64}"/>
              </a:ext>
            </a:extLst>
          </p:cNvPr>
          <p:cNvCxnSpPr>
            <a:cxnSpLocks/>
          </p:cNvCxnSpPr>
          <p:nvPr/>
        </p:nvCxnSpPr>
        <p:spPr>
          <a:xfrm>
            <a:off x="4435219" y="4265178"/>
            <a:ext cx="0" cy="6042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E0803C-4A80-71E1-FDD1-68E56C04AF98}"/>
              </a:ext>
            </a:extLst>
          </p:cNvPr>
          <p:cNvCxnSpPr>
            <a:cxnSpLocks/>
          </p:cNvCxnSpPr>
          <p:nvPr/>
        </p:nvCxnSpPr>
        <p:spPr>
          <a:xfrm>
            <a:off x="9143997" y="4265178"/>
            <a:ext cx="0" cy="6042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 name="Left Brace 43">
            <a:extLst>
              <a:ext uri="{FF2B5EF4-FFF2-40B4-BE49-F238E27FC236}">
                <a16:creationId xmlns:a16="http://schemas.microsoft.com/office/drawing/2014/main" id="{2983823E-5853-199C-86FA-10C2C6EB33A7}"/>
              </a:ext>
            </a:extLst>
          </p:cNvPr>
          <p:cNvSpPr/>
          <p:nvPr/>
        </p:nvSpPr>
        <p:spPr>
          <a:xfrm rot="16200000">
            <a:off x="5691283" y="4178168"/>
            <a:ext cx="604266" cy="311639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DB74A535-387C-5AE3-88A7-DAE340677B0E}"/>
              </a:ext>
            </a:extLst>
          </p:cNvPr>
          <p:cNvSpPr txBox="1"/>
          <p:nvPr/>
        </p:nvSpPr>
        <p:spPr>
          <a:xfrm>
            <a:off x="540924" y="3702190"/>
            <a:ext cx="2887423" cy="369332"/>
          </a:xfrm>
          <a:prstGeom prst="rect">
            <a:avLst/>
          </a:prstGeom>
          <a:noFill/>
        </p:spPr>
        <p:txBody>
          <a:bodyPr wrap="square" rtlCol="0">
            <a:spAutoFit/>
          </a:bodyPr>
          <a:lstStyle/>
          <a:p>
            <a:r>
              <a:rPr lang="en-US"/>
              <a:t>Factor Question Responses</a:t>
            </a:r>
          </a:p>
        </p:txBody>
      </p:sp>
      <p:sp>
        <p:nvSpPr>
          <p:cNvPr id="51" name="TextBox 50">
            <a:extLst>
              <a:ext uri="{FF2B5EF4-FFF2-40B4-BE49-F238E27FC236}">
                <a16:creationId xmlns:a16="http://schemas.microsoft.com/office/drawing/2014/main" id="{D85EABBE-EB8B-EDFB-A58E-2630CE60D65F}"/>
              </a:ext>
            </a:extLst>
          </p:cNvPr>
          <p:cNvSpPr txBox="1"/>
          <p:nvPr/>
        </p:nvSpPr>
        <p:spPr>
          <a:xfrm>
            <a:off x="540924" y="4971997"/>
            <a:ext cx="1930534" cy="369332"/>
          </a:xfrm>
          <a:prstGeom prst="rect">
            <a:avLst/>
          </a:prstGeom>
          <a:noFill/>
        </p:spPr>
        <p:txBody>
          <a:bodyPr wrap="square" rtlCol="0">
            <a:spAutoFit/>
          </a:bodyPr>
          <a:lstStyle/>
          <a:p>
            <a:r>
              <a:rPr lang="en-US"/>
              <a:t>D.2.T Implications</a:t>
            </a:r>
          </a:p>
        </p:txBody>
      </p:sp>
      <p:sp>
        <p:nvSpPr>
          <p:cNvPr id="52" name="TextBox 51">
            <a:extLst>
              <a:ext uri="{FF2B5EF4-FFF2-40B4-BE49-F238E27FC236}">
                <a16:creationId xmlns:a16="http://schemas.microsoft.com/office/drawing/2014/main" id="{BF7FE99B-A638-61E7-E3B5-DD08E9518D42}"/>
              </a:ext>
            </a:extLst>
          </p:cNvPr>
          <p:cNvSpPr txBox="1"/>
          <p:nvPr/>
        </p:nvSpPr>
        <p:spPr>
          <a:xfrm>
            <a:off x="540924" y="6123543"/>
            <a:ext cx="2988661" cy="369332"/>
          </a:xfrm>
          <a:prstGeom prst="rect">
            <a:avLst/>
          </a:prstGeom>
          <a:noFill/>
        </p:spPr>
        <p:txBody>
          <a:bodyPr wrap="square" rtlCol="0">
            <a:spAutoFit/>
          </a:bodyPr>
          <a:lstStyle/>
          <a:p>
            <a:r>
              <a:rPr lang="en-US"/>
              <a:t>MEE Factor Rating Category</a:t>
            </a:r>
          </a:p>
        </p:txBody>
      </p:sp>
      <p:cxnSp>
        <p:nvCxnSpPr>
          <p:cNvPr id="53" name="Straight Connector 52">
            <a:extLst>
              <a:ext uri="{FF2B5EF4-FFF2-40B4-BE49-F238E27FC236}">
                <a16:creationId xmlns:a16="http://schemas.microsoft.com/office/drawing/2014/main" id="{F46C83A3-298B-1364-E9B0-28D345E12674}"/>
              </a:ext>
            </a:extLst>
          </p:cNvPr>
          <p:cNvCxnSpPr>
            <a:cxnSpLocks/>
          </p:cNvCxnSpPr>
          <p:nvPr/>
        </p:nvCxnSpPr>
        <p:spPr>
          <a:xfrm>
            <a:off x="4430265" y="2730893"/>
            <a:ext cx="0" cy="6042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BDB5D7B-4DDF-9767-50E7-86AEFD4E62BB}"/>
              </a:ext>
            </a:extLst>
          </p:cNvPr>
          <p:cNvCxnSpPr>
            <a:cxnSpLocks/>
          </p:cNvCxnSpPr>
          <p:nvPr/>
        </p:nvCxnSpPr>
        <p:spPr>
          <a:xfrm flipH="1">
            <a:off x="594361" y="5341329"/>
            <a:ext cx="10616184" cy="0"/>
          </a:xfrm>
          <a:prstGeom prst="line">
            <a:avLst/>
          </a:prstGeom>
          <a:ln w="3810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914499A4-8A9B-A41D-F95F-ED4044538E2F}"/>
              </a:ext>
            </a:extLst>
          </p:cNvPr>
          <p:cNvCxnSpPr>
            <a:cxnSpLocks/>
          </p:cNvCxnSpPr>
          <p:nvPr/>
        </p:nvCxnSpPr>
        <p:spPr>
          <a:xfrm flipH="1">
            <a:off x="594361" y="6478330"/>
            <a:ext cx="10616184" cy="0"/>
          </a:xfrm>
          <a:prstGeom prst="line">
            <a:avLst/>
          </a:prstGeom>
          <a:ln w="3810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5892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8300E-260D-C4EA-8894-8D4E461BC1E6}"/>
              </a:ext>
            </a:extLst>
          </p:cNvPr>
          <p:cNvSpPr>
            <a:spLocks noGrp="1"/>
          </p:cNvSpPr>
          <p:nvPr>
            <p:ph type="title"/>
          </p:nvPr>
        </p:nvSpPr>
        <p:spPr>
          <a:xfrm>
            <a:off x="838200" y="365126"/>
            <a:ext cx="10515600" cy="633790"/>
          </a:xfrm>
        </p:spPr>
        <p:txBody>
          <a:bodyPr anchor="t">
            <a:normAutofit fontScale="90000"/>
          </a:bodyPr>
          <a:lstStyle/>
          <a:p>
            <a:r>
              <a:rPr lang="en-US" sz="4000">
                <a:latin typeface="Tenorite"/>
              </a:rPr>
              <a:t>Meaningfulness Factor Summary</a:t>
            </a:r>
            <a:endParaRPr lang="en-US" sz="4000"/>
          </a:p>
        </p:txBody>
      </p:sp>
      <p:pic>
        <p:nvPicPr>
          <p:cNvPr id="19" name="Picture 18">
            <a:extLst>
              <a:ext uri="{FF2B5EF4-FFF2-40B4-BE49-F238E27FC236}">
                <a16:creationId xmlns:a16="http://schemas.microsoft.com/office/drawing/2014/main" id="{BAFF427B-247D-D797-EF6E-52313CE93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4232" y="1192220"/>
            <a:ext cx="8627931" cy="5281298"/>
          </a:xfrm>
          <a:prstGeom prst="rect">
            <a:avLst/>
          </a:prstGeom>
        </p:spPr>
      </p:pic>
      <p:sp>
        <p:nvSpPr>
          <p:cNvPr id="20" name="Left Brace 19">
            <a:extLst>
              <a:ext uri="{FF2B5EF4-FFF2-40B4-BE49-F238E27FC236}">
                <a16:creationId xmlns:a16="http://schemas.microsoft.com/office/drawing/2014/main" id="{0EE82C1A-314C-504E-0F13-354842BB3631}"/>
              </a:ext>
            </a:extLst>
          </p:cNvPr>
          <p:cNvSpPr/>
          <p:nvPr/>
        </p:nvSpPr>
        <p:spPr>
          <a:xfrm rot="8082532">
            <a:off x="7934629" y="534023"/>
            <a:ext cx="737018" cy="2836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DEFC4F0C-7267-1FAF-2752-78B6953FF56E}"/>
              </a:ext>
            </a:extLst>
          </p:cNvPr>
          <p:cNvSpPr txBox="1"/>
          <p:nvPr/>
        </p:nvSpPr>
        <p:spPr>
          <a:xfrm>
            <a:off x="7563479" y="1084629"/>
            <a:ext cx="2133600" cy="338554"/>
          </a:xfrm>
          <a:prstGeom prst="rect">
            <a:avLst/>
          </a:prstGeom>
          <a:noFill/>
        </p:spPr>
        <p:txBody>
          <a:bodyPr wrap="square" rtlCol="0">
            <a:spAutoFit/>
          </a:bodyPr>
          <a:lstStyle/>
          <a:p>
            <a:pPr algn="ctr"/>
            <a:r>
              <a:rPr lang="en-US" sz="1600" b="1" i="1">
                <a:solidFill>
                  <a:schemeClr val="accent1">
                    <a:lumMod val="75000"/>
                  </a:schemeClr>
                </a:solidFill>
                <a:latin typeface="Tenorite" panose="00000500000000000000" pitchFamily="2" charset="0"/>
              </a:rPr>
              <a:t>The Work</a:t>
            </a:r>
          </a:p>
        </p:txBody>
      </p:sp>
      <p:sp>
        <p:nvSpPr>
          <p:cNvPr id="24" name="TextBox 23">
            <a:extLst>
              <a:ext uri="{FF2B5EF4-FFF2-40B4-BE49-F238E27FC236}">
                <a16:creationId xmlns:a16="http://schemas.microsoft.com/office/drawing/2014/main" id="{DE624D34-9FEB-8A2A-AF61-1CEF25060487}"/>
              </a:ext>
            </a:extLst>
          </p:cNvPr>
          <p:cNvSpPr txBox="1"/>
          <p:nvPr/>
        </p:nvSpPr>
        <p:spPr>
          <a:xfrm>
            <a:off x="176908" y="3438743"/>
            <a:ext cx="1484783" cy="584775"/>
          </a:xfrm>
          <a:prstGeom prst="rect">
            <a:avLst/>
          </a:prstGeom>
          <a:noFill/>
        </p:spPr>
        <p:txBody>
          <a:bodyPr wrap="square" rtlCol="0">
            <a:spAutoFit/>
          </a:bodyPr>
          <a:lstStyle/>
          <a:p>
            <a:pPr algn="ctr"/>
            <a:r>
              <a:rPr lang="en-US" sz="1600" b="1" i="1">
                <a:solidFill>
                  <a:schemeClr val="accent1">
                    <a:lumMod val="75000"/>
                  </a:schemeClr>
                </a:solidFill>
                <a:latin typeface="Tenorite" panose="00000500000000000000" pitchFamily="2" charset="0"/>
              </a:rPr>
              <a:t>The Fundamentals</a:t>
            </a:r>
          </a:p>
        </p:txBody>
      </p:sp>
      <p:sp>
        <p:nvSpPr>
          <p:cNvPr id="27" name="TextBox 26">
            <a:extLst>
              <a:ext uri="{FF2B5EF4-FFF2-40B4-BE49-F238E27FC236}">
                <a16:creationId xmlns:a16="http://schemas.microsoft.com/office/drawing/2014/main" id="{4A9A8730-A079-79CB-6084-0E51E670EB6D}"/>
              </a:ext>
            </a:extLst>
          </p:cNvPr>
          <p:cNvSpPr txBox="1"/>
          <p:nvPr/>
        </p:nvSpPr>
        <p:spPr>
          <a:xfrm>
            <a:off x="7466772" y="6323598"/>
            <a:ext cx="2327014" cy="338554"/>
          </a:xfrm>
          <a:prstGeom prst="rect">
            <a:avLst/>
          </a:prstGeom>
          <a:noFill/>
        </p:spPr>
        <p:txBody>
          <a:bodyPr wrap="square" rtlCol="0">
            <a:spAutoFit/>
          </a:bodyPr>
          <a:lstStyle/>
          <a:p>
            <a:pPr algn="ctr"/>
            <a:r>
              <a:rPr lang="en-US" sz="1600" b="1" i="1">
                <a:solidFill>
                  <a:schemeClr val="accent1">
                    <a:lumMod val="75000"/>
                  </a:schemeClr>
                </a:solidFill>
                <a:latin typeface="Tenorite" panose="00000500000000000000" pitchFamily="2" charset="0"/>
              </a:rPr>
              <a:t>The Work Environment </a:t>
            </a:r>
          </a:p>
        </p:txBody>
      </p:sp>
      <p:sp>
        <p:nvSpPr>
          <p:cNvPr id="30" name="Left Brace 29">
            <a:extLst>
              <a:ext uri="{FF2B5EF4-FFF2-40B4-BE49-F238E27FC236}">
                <a16:creationId xmlns:a16="http://schemas.microsoft.com/office/drawing/2014/main" id="{1D8E8B2C-12A8-6BCB-AC5F-787DE4DF63FE}"/>
              </a:ext>
            </a:extLst>
          </p:cNvPr>
          <p:cNvSpPr/>
          <p:nvPr/>
        </p:nvSpPr>
        <p:spPr>
          <a:xfrm rot="15044277">
            <a:off x="6441401" y="4937988"/>
            <a:ext cx="737018" cy="2836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a:extLst>
              <a:ext uri="{FF2B5EF4-FFF2-40B4-BE49-F238E27FC236}">
                <a16:creationId xmlns:a16="http://schemas.microsoft.com/office/drawing/2014/main" id="{D67005A6-48AC-E75F-42B1-4B3D032FB4BC}"/>
              </a:ext>
            </a:extLst>
          </p:cNvPr>
          <p:cNvSpPr/>
          <p:nvPr/>
        </p:nvSpPr>
        <p:spPr>
          <a:xfrm rot="330207">
            <a:off x="1835723" y="1883964"/>
            <a:ext cx="737018" cy="2836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7211C982-0A9A-B8D8-D288-8085AA302C90}"/>
              </a:ext>
            </a:extLst>
          </p:cNvPr>
          <p:cNvSpPr/>
          <p:nvPr/>
        </p:nvSpPr>
        <p:spPr>
          <a:xfrm>
            <a:off x="9893808" y="2212848"/>
            <a:ext cx="1673352"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Tenorite" panose="00000500000000000000" pitchFamily="2" charset="0"/>
              </a:rPr>
              <a:t>Most Meaningful</a:t>
            </a:r>
          </a:p>
        </p:txBody>
      </p:sp>
      <p:sp>
        <p:nvSpPr>
          <p:cNvPr id="3" name="Rectangle 2">
            <a:extLst>
              <a:ext uri="{FF2B5EF4-FFF2-40B4-BE49-F238E27FC236}">
                <a16:creationId xmlns:a16="http://schemas.microsoft.com/office/drawing/2014/main" id="{B4A1B851-D0E8-9BF0-6314-82875FEDB0F6}"/>
              </a:ext>
            </a:extLst>
          </p:cNvPr>
          <p:cNvSpPr/>
          <p:nvPr/>
        </p:nvSpPr>
        <p:spPr>
          <a:xfrm>
            <a:off x="9893808" y="4280028"/>
            <a:ext cx="1673352"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Tenorite" panose="00000500000000000000" pitchFamily="2" charset="0"/>
              </a:rPr>
              <a:t>Most Threatening</a:t>
            </a:r>
          </a:p>
        </p:txBody>
      </p:sp>
      <p:sp>
        <p:nvSpPr>
          <p:cNvPr id="6" name="Arrow: Left-Right 5">
            <a:extLst>
              <a:ext uri="{FF2B5EF4-FFF2-40B4-BE49-F238E27FC236}">
                <a16:creationId xmlns:a16="http://schemas.microsoft.com/office/drawing/2014/main" id="{999CD549-7728-FA91-3642-B8016B6B5875}"/>
              </a:ext>
            </a:extLst>
          </p:cNvPr>
          <p:cNvSpPr/>
          <p:nvPr/>
        </p:nvSpPr>
        <p:spPr>
          <a:xfrm rot="16200000">
            <a:off x="9465374" y="3126195"/>
            <a:ext cx="1481964" cy="625096"/>
          </a:xfrm>
          <a:prstGeom prst="lef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82EA229-6539-84D4-B204-D99976BE94DB}"/>
              </a:ext>
            </a:extLst>
          </p:cNvPr>
          <p:cNvSpPr txBox="1"/>
          <p:nvPr/>
        </p:nvSpPr>
        <p:spPr>
          <a:xfrm>
            <a:off x="10693405" y="2697761"/>
            <a:ext cx="791459" cy="369332"/>
          </a:xfrm>
          <a:prstGeom prst="rect">
            <a:avLst/>
          </a:prstGeom>
          <a:noFill/>
        </p:spPr>
        <p:txBody>
          <a:bodyPr wrap="square" rtlCol="0">
            <a:spAutoFit/>
          </a:bodyPr>
          <a:lstStyle/>
          <a:p>
            <a:r>
              <a:rPr lang="en-US" b="1">
                <a:latin typeface="Tenorite" panose="00000500000000000000" pitchFamily="2" charset="0"/>
              </a:rPr>
              <a:t>+100</a:t>
            </a:r>
          </a:p>
        </p:txBody>
      </p:sp>
      <p:sp>
        <p:nvSpPr>
          <p:cNvPr id="8" name="TextBox 7">
            <a:extLst>
              <a:ext uri="{FF2B5EF4-FFF2-40B4-BE49-F238E27FC236}">
                <a16:creationId xmlns:a16="http://schemas.microsoft.com/office/drawing/2014/main" id="{75B6F35D-DA5F-8183-3A90-F4EE1EA25D0A}"/>
              </a:ext>
            </a:extLst>
          </p:cNvPr>
          <p:cNvSpPr txBox="1"/>
          <p:nvPr/>
        </p:nvSpPr>
        <p:spPr>
          <a:xfrm>
            <a:off x="10730484" y="3791906"/>
            <a:ext cx="791459" cy="369332"/>
          </a:xfrm>
          <a:prstGeom prst="rect">
            <a:avLst/>
          </a:prstGeom>
          <a:noFill/>
        </p:spPr>
        <p:txBody>
          <a:bodyPr wrap="square" rtlCol="0">
            <a:spAutoFit/>
          </a:bodyPr>
          <a:lstStyle/>
          <a:p>
            <a:r>
              <a:rPr lang="en-US" b="1">
                <a:latin typeface="Tenorite" panose="00000500000000000000" pitchFamily="2" charset="0"/>
              </a:rPr>
              <a:t>-100</a:t>
            </a:r>
          </a:p>
        </p:txBody>
      </p:sp>
    </p:spTree>
    <p:extLst>
      <p:ext uri="{BB962C8B-B14F-4D97-AF65-F5344CB8AC3E}">
        <p14:creationId xmlns:p14="http://schemas.microsoft.com/office/powerpoint/2010/main" val="78426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8300E-260D-C4EA-8894-8D4E461BC1E6}"/>
              </a:ext>
            </a:extLst>
          </p:cNvPr>
          <p:cNvSpPr>
            <a:spLocks noGrp="1"/>
          </p:cNvSpPr>
          <p:nvPr>
            <p:ph type="title"/>
          </p:nvPr>
        </p:nvSpPr>
        <p:spPr>
          <a:xfrm>
            <a:off x="838200" y="365126"/>
            <a:ext cx="10515600" cy="633790"/>
          </a:xfrm>
        </p:spPr>
        <p:txBody>
          <a:bodyPr anchor="t">
            <a:normAutofit fontScale="90000"/>
          </a:bodyPr>
          <a:lstStyle/>
          <a:p>
            <a:r>
              <a:rPr lang="en-US" sz="4000" dirty="0">
                <a:latin typeface="Tenorite"/>
              </a:rPr>
              <a:t>Leadership Behaviors Summary</a:t>
            </a:r>
            <a:endParaRPr lang="en-US" sz="4000" dirty="0"/>
          </a:p>
        </p:txBody>
      </p:sp>
      <p:sp>
        <p:nvSpPr>
          <p:cNvPr id="2" name="Rectangle 1">
            <a:extLst>
              <a:ext uri="{FF2B5EF4-FFF2-40B4-BE49-F238E27FC236}">
                <a16:creationId xmlns:a16="http://schemas.microsoft.com/office/drawing/2014/main" id="{7211C982-0A9A-B8D8-D288-8085AA302C90}"/>
              </a:ext>
            </a:extLst>
          </p:cNvPr>
          <p:cNvSpPr/>
          <p:nvPr/>
        </p:nvSpPr>
        <p:spPr>
          <a:xfrm>
            <a:off x="8653274" y="5604074"/>
            <a:ext cx="1161288" cy="5218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Tenorite" panose="00000500000000000000" pitchFamily="2" charset="0"/>
              </a:rPr>
              <a:t>Most Meaningful</a:t>
            </a:r>
          </a:p>
        </p:txBody>
      </p:sp>
      <p:sp>
        <p:nvSpPr>
          <p:cNvPr id="3" name="Rectangle 2">
            <a:extLst>
              <a:ext uri="{FF2B5EF4-FFF2-40B4-BE49-F238E27FC236}">
                <a16:creationId xmlns:a16="http://schemas.microsoft.com/office/drawing/2014/main" id="{B4A1B851-D0E8-9BF0-6314-82875FEDB0F6}"/>
              </a:ext>
            </a:extLst>
          </p:cNvPr>
          <p:cNvSpPr/>
          <p:nvPr/>
        </p:nvSpPr>
        <p:spPr>
          <a:xfrm>
            <a:off x="2377440" y="5604074"/>
            <a:ext cx="1161288" cy="5218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Tenorite" panose="00000500000000000000" pitchFamily="2" charset="0"/>
              </a:rPr>
              <a:t>Most Threatening</a:t>
            </a:r>
          </a:p>
        </p:txBody>
      </p:sp>
      <p:sp>
        <p:nvSpPr>
          <p:cNvPr id="6" name="Arrow: Left-Right 5">
            <a:extLst>
              <a:ext uri="{FF2B5EF4-FFF2-40B4-BE49-F238E27FC236}">
                <a16:creationId xmlns:a16="http://schemas.microsoft.com/office/drawing/2014/main" id="{999CD549-7728-FA91-3642-B8016B6B5875}"/>
              </a:ext>
            </a:extLst>
          </p:cNvPr>
          <p:cNvSpPr/>
          <p:nvPr/>
        </p:nvSpPr>
        <p:spPr>
          <a:xfrm>
            <a:off x="3663697" y="5604073"/>
            <a:ext cx="4864607" cy="521843"/>
          </a:xfrm>
          <a:prstGeom prst="lef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87FC439-70BC-75D9-0678-ECF5721B4F12}"/>
              </a:ext>
            </a:extLst>
          </p:cNvPr>
          <p:cNvPicPr>
            <a:picLocks noChangeAspect="1"/>
          </p:cNvPicPr>
          <p:nvPr/>
        </p:nvPicPr>
        <p:blipFill>
          <a:blip r:embed="rId3"/>
          <a:stretch>
            <a:fillRect/>
          </a:stretch>
        </p:blipFill>
        <p:spPr>
          <a:xfrm>
            <a:off x="1832967" y="990689"/>
            <a:ext cx="8526065" cy="4248743"/>
          </a:xfrm>
          <a:prstGeom prst="rect">
            <a:avLst/>
          </a:prstGeom>
        </p:spPr>
      </p:pic>
    </p:spTree>
    <p:extLst>
      <p:ext uri="{BB962C8B-B14F-4D97-AF65-F5344CB8AC3E}">
        <p14:creationId xmlns:p14="http://schemas.microsoft.com/office/powerpoint/2010/main" val="268675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8300E-260D-C4EA-8894-8D4E461BC1E6}"/>
              </a:ext>
            </a:extLst>
          </p:cNvPr>
          <p:cNvSpPr>
            <a:spLocks noGrp="1"/>
          </p:cNvSpPr>
          <p:nvPr>
            <p:ph type="title"/>
          </p:nvPr>
        </p:nvSpPr>
        <p:spPr>
          <a:xfrm>
            <a:off x="838200" y="365126"/>
            <a:ext cx="10515600" cy="633790"/>
          </a:xfrm>
        </p:spPr>
        <p:txBody>
          <a:bodyPr anchor="t">
            <a:normAutofit fontScale="90000"/>
          </a:bodyPr>
          <a:lstStyle/>
          <a:p>
            <a:r>
              <a:rPr lang="en-US" sz="4000" dirty="0">
                <a:latin typeface="Tenorite"/>
              </a:rPr>
              <a:t>Decline 2 Thrive</a:t>
            </a:r>
            <a:endParaRPr lang="en-US" sz="4000" dirty="0"/>
          </a:p>
        </p:txBody>
      </p:sp>
      <p:pic>
        <p:nvPicPr>
          <p:cNvPr id="1026" name="Picture 2">
            <a:extLst>
              <a:ext uri="{FF2B5EF4-FFF2-40B4-BE49-F238E27FC236}">
                <a16:creationId xmlns:a16="http://schemas.microsoft.com/office/drawing/2014/main" id="{E381C189-46BA-09E7-FBA3-94D6FE1CAE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998916"/>
            <a:ext cx="6831174" cy="38457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B8DBF72-D94E-2173-BDE0-D12DC5CF52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6015" y="4945186"/>
            <a:ext cx="5286927" cy="9337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EBBC97-7851-D5A5-A82F-7C0C07162E71}"/>
              </a:ext>
            </a:extLst>
          </p:cNvPr>
          <p:cNvSpPr/>
          <p:nvPr/>
        </p:nvSpPr>
        <p:spPr>
          <a:xfrm>
            <a:off x="8239762" y="1651518"/>
            <a:ext cx="2910319" cy="3193193"/>
          </a:xfrm>
          <a:prstGeom prst="rect">
            <a:avLst/>
          </a:prstGeom>
          <a:solidFill>
            <a:srgbClr val="8497B0">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enorite" panose="00000500000000000000" pitchFamily="2" charset="0"/>
              </a:rPr>
              <a:t>Declining &amp; Surviving Responses: </a:t>
            </a:r>
          </a:p>
          <a:p>
            <a:endParaRPr lang="en-US" sz="2400" b="1" dirty="0">
              <a:solidFill>
                <a:schemeClr val="tx1"/>
              </a:solidFill>
              <a:latin typeface="Tenorite" panose="00000500000000000000" pitchFamily="2" charset="0"/>
            </a:endParaRPr>
          </a:p>
          <a:p>
            <a:r>
              <a:rPr lang="en-US" sz="2400" b="1" dirty="0">
                <a:solidFill>
                  <a:schemeClr val="tx1"/>
                </a:solidFill>
                <a:latin typeface="Tenorite" panose="00000500000000000000" pitchFamily="2" charset="0"/>
              </a:rPr>
              <a:t>440 (45%) indicate threats to leave the organization</a:t>
            </a:r>
            <a:endParaRPr lang="en-US" sz="2000" b="1" dirty="0">
              <a:solidFill>
                <a:schemeClr val="tx1"/>
              </a:solidFill>
              <a:latin typeface="Tenorite" panose="00000500000000000000" pitchFamily="2" charset="0"/>
            </a:endParaRPr>
          </a:p>
          <a:p>
            <a:endParaRPr lang="en-US" sz="2400" b="1" dirty="0">
              <a:solidFill>
                <a:schemeClr val="tx1"/>
              </a:solidFill>
              <a:latin typeface="Tenorite" panose="00000500000000000000" pitchFamily="2" charset="0"/>
            </a:endParaRPr>
          </a:p>
        </p:txBody>
      </p:sp>
    </p:spTree>
    <p:extLst>
      <p:ext uri="{BB962C8B-B14F-4D97-AF65-F5344CB8AC3E}">
        <p14:creationId xmlns:p14="http://schemas.microsoft.com/office/powerpoint/2010/main" val="409182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D3E44B8F-046A-141F-B6B1-6C04CD702F9D}"/>
              </a:ext>
            </a:extLst>
          </p:cNvPr>
          <p:cNvSpPr txBox="1"/>
          <p:nvPr/>
        </p:nvSpPr>
        <p:spPr>
          <a:xfrm>
            <a:off x="-110303" y="211709"/>
            <a:ext cx="11904083" cy="1144929"/>
          </a:xfrm>
          <a:prstGeom prst="rect">
            <a:avLst/>
          </a:prstGeom>
          <a:noFill/>
        </p:spPr>
        <p:txBody>
          <a:bodyPr wrap="square">
            <a:spAutoFit/>
          </a:bodyPr>
          <a:lstStyle/>
          <a:p>
            <a:pPr marL="0" marR="0" lvl="0" indent="0" algn="ctr" fontAlgn="auto">
              <a:lnSpc>
                <a:spcPct val="90000"/>
              </a:lnSpc>
              <a:spcBef>
                <a:spcPct val="0"/>
              </a:spcBef>
              <a:spcAft>
                <a:spcPts val="0"/>
              </a:spcAft>
              <a:buClrTx/>
              <a:buSzTx/>
              <a:tabLst/>
              <a:defRPr/>
            </a:pPr>
            <a:r>
              <a:rPr lang="en-US" sz="3600" b="1" dirty="0">
                <a:ea typeface="+mj-ea"/>
                <a:cs typeface="+mj-cs"/>
              </a:rPr>
              <a:t>MEE : If Not Forward… Then Backward</a:t>
            </a:r>
            <a:endParaRPr lang="en-US" sz="3600" b="1" dirty="0">
              <a:solidFill>
                <a:srgbClr val="202124"/>
              </a:solidFill>
              <a:latin typeface="Univer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Univers"/>
            </a:endParaRPr>
          </a:p>
        </p:txBody>
      </p:sp>
      <p:sp>
        <p:nvSpPr>
          <p:cNvPr id="29" name="Arrow: Left 28">
            <a:extLst>
              <a:ext uri="{FF2B5EF4-FFF2-40B4-BE49-F238E27FC236}">
                <a16:creationId xmlns:a16="http://schemas.microsoft.com/office/drawing/2014/main" id="{9FB7CAD5-7A8E-54CC-98D7-12364644AB4C}"/>
              </a:ext>
            </a:extLst>
          </p:cNvPr>
          <p:cNvSpPr/>
          <p:nvPr/>
        </p:nvSpPr>
        <p:spPr>
          <a:xfrm>
            <a:off x="875899" y="862995"/>
            <a:ext cx="10512390" cy="1423563"/>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Gravity and Entropy are Natural Forces Trying to Take Us Back…</a:t>
            </a:r>
          </a:p>
          <a:p>
            <a:pPr algn="ctr"/>
            <a:r>
              <a:rPr lang="en-US" b="1" dirty="0"/>
              <a:t>“Darkness has a hunger that’s insatiable…”    </a:t>
            </a:r>
            <a:r>
              <a:rPr lang="en-US" b="1" i="1" dirty="0"/>
              <a:t>Indigo Girls</a:t>
            </a:r>
          </a:p>
        </p:txBody>
      </p:sp>
      <p:sp>
        <p:nvSpPr>
          <p:cNvPr id="31" name="Arrow: Right 30">
            <a:extLst>
              <a:ext uri="{FF2B5EF4-FFF2-40B4-BE49-F238E27FC236}">
                <a16:creationId xmlns:a16="http://schemas.microsoft.com/office/drawing/2014/main" id="{4EFDD3C7-75C3-B83A-84CE-C929B3A6D785}"/>
              </a:ext>
            </a:extLst>
          </p:cNvPr>
          <p:cNvSpPr/>
          <p:nvPr/>
        </p:nvSpPr>
        <p:spPr>
          <a:xfrm>
            <a:off x="1212782" y="5424151"/>
            <a:ext cx="10655165" cy="1433849"/>
          </a:xfrm>
          <a:prstGeom prst="rightArrow">
            <a:avLst>
              <a:gd name="adj1" fmla="val 50000"/>
              <a:gd name="adj2" fmla="val 50671"/>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…The Only Option is Intentional Continuous Movement Forward</a:t>
            </a:r>
          </a:p>
          <a:p>
            <a:pPr algn="ctr"/>
            <a:r>
              <a:rPr lang="en-US" sz="1600" b="1" dirty="0"/>
              <a:t>“Everybody has a hungry heart…”    Bruce Springsteen</a:t>
            </a:r>
          </a:p>
        </p:txBody>
      </p:sp>
      <p:grpSp>
        <p:nvGrpSpPr>
          <p:cNvPr id="18" name="Group 17">
            <a:extLst>
              <a:ext uri="{FF2B5EF4-FFF2-40B4-BE49-F238E27FC236}">
                <a16:creationId xmlns:a16="http://schemas.microsoft.com/office/drawing/2014/main" id="{D8E454FC-B273-C990-964D-4B5701050308}"/>
              </a:ext>
            </a:extLst>
          </p:cNvPr>
          <p:cNvGrpSpPr/>
          <p:nvPr/>
        </p:nvGrpSpPr>
        <p:grpSpPr>
          <a:xfrm>
            <a:off x="1212782" y="2233061"/>
            <a:ext cx="10442146" cy="3259041"/>
            <a:chOff x="838200" y="2171866"/>
            <a:chExt cx="10806791" cy="3457102"/>
          </a:xfrm>
        </p:grpSpPr>
        <p:sp>
          <p:nvSpPr>
            <p:cNvPr id="25" name="TextBox 24">
              <a:extLst>
                <a:ext uri="{FF2B5EF4-FFF2-40B4-BE49-F238E27FC236}">
                  <a16:creationId xmlns:a16="http://schemas.microsoft.com/office/drawing/2014/main" id="{EB78064F-0E9E-4638-8D66-89DE98D92A3A}"/>
                </a:ext>
              </a:extLst>
            </p:cNvPr>
            <p:cNvSpPr txBox="1"/>
            <p:nvPr/>
          </p:nvSpPr>
          <p:spPr>
            <a:xfrm>
              <a:off x="1314600" y="5120722"/>
              <a:ext cx="1402243" cy="461665"/>
            </a:xfrm>
            <a:prstGeom prst="rect">
              <a:avLst/>
            </a:prstGeom>
            <a:noFill/>
          </p:spPr>
          <p:txBody>
            <a:bodyPr wrap="none" rtlCol="0">
              <a:spAutoFit/>
            </a:bodyPr>
            <a:lstStyle/>
            <a:p>
              <a:r>
                <a:rPr lang="en-US" sz="2400" b="1" dirty="0"/>
                <a:t>Know Me</a:t>
              </a:r>
            </a:p>
          </p:txBody>
        </p:sp>
        <p:sp>
          <p:nvSpPr>
            <p:cNvPr id="26" name="TextBox 25">
              <a:extLst>
                <a:ext uri="{FF2B5EF4-FFF2-40B4-BE49-F238E27FC236}">
                  <a16:creationId xmlns:a16="http://schemas.microsoft.com/office/drawing/2014/main" id="{7A1F15A2-3B8C-9A22-ECF6-276C69B06D05}"/>
                </a:ext>
              </a:extLst>
            </p:cNvPr>
            <p:cNvSpPr txBox="1"/>
            <p:nvPr/>
          </p:nvSpPr>
          <p:spPr>
            <a:xfrm>
              <a:off x="3661590" y="5130430"/>
              <a:ext cx="2180149" cy="461665"/>
            </a:xfrm>
            <a:prstGeom prst="rect">
              <a:avLst/>
            </a:prstGeom>
            <a:noFill/>
          </p:spPr>
          <p:txBody>
            <a:bodyPr wrap="none" rtlCol="0">
              <a:spAutoFit/>
            </a:bodyPr>
            <a:lstStyle/>
            <a:p>
              <a:r>
                <a:rPr lang="en-US" sz="2400" b="1" dirty="0"/>
                <a:t>Understand Me</a:t>
              </a:r>
            </a:p>
          </p:txBody>
        </p:sp>
        <p:sp>
          <p:nvSpPr>
            <p:cNvPr id="27" name="TextBox 26">
              <a:extLst>
                <a:ext uri="{FF2B5EF4-FFF2-40B4-BE49-F238E27FC236}">
                  <a16:creationId xmlns:a16="http://schemas.microsoft.com/office/drawing/2014/main" id="{C73A6F1B-92E5-267C-8B1B-EFC079C5FB70}"/>
                </a:ext>
              </a:extLst>
            </p:cNvPr>
            <p:cNvSpPr txBox="1"/>
            <p:nvPr/>
          </p:nvSpPr>
          <p:spPr>
            <a:xfrm>
              <a:off x="6473355" y="5120722"/>
              <a:ext cx="1743234" cy="461665"/>
            </a:xfrm>
            <a:prstGeom prst="rect">
              <a:avLst/>
            </a:prstGeom>
            <a:noFill/>
          </p:spPr>
          <p:txBody>
            <a:bodyPr wrap="none" rtlCol="0">
              <a:spAutoFit/>
            </a:bodyPr>
            <a:lstStyle/>
            <a:p>
              <a:r>
                <a:rPr lang="en-US" sz="2400" b="1" dirty="0"/>
                <a:t>Improve Me</a:t>
              </a:r>
            </a:p>
          </p:txBody>
        </p:sp>
        <p:sp>
          <p:nvSpPr>
            <p:cNvPr id="28" name="TextBox 27">
              <a:extLst>
                <a:ext uri="{FF2B5EF4-FFF2-40B4-BE49-F238E27FC236}">
                  <a16:creationId xmlns:a16="http://schemas.microsoft.com/office/drawing/2014/main" id="{379A08FF-66A7-16BB-8469-85E1F0172C67}"/>
                </a:ext>
              </a:extLst>
            </p:cNvPr>
            <p:cNvSpPr txBox="1"/>
            <p:nvPr/>
          </p:nvSpPr>
          <p:spPr>
            <a:xfrm>
              <a:off x="8665130" y="5139246"/>
              <a:ext cx="2979861" cy="489722"/>
            </a:xfrm>
            <a:prstGeom prst="rect">
              <a:avLst/>
            </a:prstGeom>
            <a:noFill/>
          </p:spPr>
          <p:txBody>
            <a:bodyPr wrap="none" rtlCol="0">
              <a:spAutoFit/>
            </a:bodyPr>
            <a:lstStyle/>
            <a:p>
              <a:r>
                <a:rPr lang="en-US" sz="2400" b="1" dirty="0"/>
                <a:t>&amp; I’ll Advance Myself</a:t>
              </a:r>
            </a:p>
          </p:txBody>
        </p:sp>
        <p:grpSp>
          <p:nvGrpSpPr>
            <p:cNvPr id="14" name="Group 13">
              <a:extLst>
                <a:ext uri="{FF2B5EF4-FFF2-40B4-BE49-F238E27FC236}">
                  <a16:creationId xmlns:a16="http://schemas.microsoft.com/office/drawing/2014/main" id="{674D7A10-BB1C-18A8-CC2E-B0B5797077B5}"/>
                </a:ext>
              </a:extLst>
            </p:cNvPr>
            <p:cNvGrpSpPr/>
            <p:nvPr/>
          </p:nvGrpSpPr>
          <p:grpSpPr>
            <a:xfrm>
              <a:off x="1483941" y="2171866"/>
              <a:ext cx="9070007" cy="1257131"/>
              <a:chOff x="1483941" y="2171866"/>
              <a:chExt cx="9070007" cy="1257131"/>
            </a:xfrm>
          </p:grpSpPr>
          <p:sp>
            <p:nvSpPr>
              <p:cNvPr id="9" name="Graphic 12" descr="Sunglasses face with solid fill with solid fill">
                <a:extLst>
                  <a:ext uri="{FF2B5EF4-FFF2-40B4-BE49-F238E27FC236}">
                    <a16:creationId xmlns:a16="http://schemas.microsoft.com/office/drawing/2014/main" id="{1703030A-E70A-B9E8-0574-1436B694D7D6}"/>
                  </a:ext>
                </a:extLst>
              </p:cNvPr>
              <p:cNvSpPr/>
              <p:nvPr/>
            </p:nvSpPr>
            <p:spPr>
              <a:xfrm>
                <a:off x="9223098" y="2185636"/>
                <a:ext cx="1330850" cy="857038"/>
              </a:xfrm>
              <a:custGeom>
                <a:avLst/>
                <a:gdLst>
                  <a:gd name="connsiteX0" fmla="*/ 665425 w 1330850"/>
                  <a:gd name="connsiteY0" fmla="*/ 0 h 857038"/>
                  <a:gd name="connsiteX1" fmla="*/ 0 w 1330850"/>
                  <a:gd name="connsiteY1" fmla="*/ 428519 h 857038"/>
                  <a:gd name="connsiteX2" fmla="*/ 665425 w 1330850"/>
                  <a:gd name="connsiteY2" fmla="*/ 857039 h 857038"/>
                  <a:gd name="connsiteX3" fmla="*/ 1330850 w 1330850"/>
                  <a:gd name="connsiteY3" fmla="*/ 428519 h 857038"/>
                  <a:gd name="connsiteX4" fmla="*/ 665425 w 1330850"/>
                  <a:gd name="connsiteY4" fmla="*/ 0 h 857038"/>
                  <a:gd name="connsiteX5" fmla="*/ 1012672 w 1330850"/>
                  <a:gd name="connsiteY5" fmla="*/ 611429 h 857038"/>
                  <a:gd name="connsiteX6" fmla="*/ 398835 w 1330850"/>
                  <a:gd name="connsiteY6" fmla="*/ 663370 h 857038"/>
                  <a:gd name="connsiteX7" fmla="*/ 318178 w 1330850"/>
                  <a:gd name="connsiteY7" fmla="*/ 611429 h 857038"/>
                  <a:gd name="connsiteX8" fmla="*/ 324570 w 1330850"/>
                  <a:gd name="connsiteY8" fmla="*/ 579798 h 857038"/>
                  <a:gd name="connsiteX9" fmla="*/ 373689 w 1330850"/>
                  <a:gd name="connsiteY9" fmla="*/ 583914 h 857038"/>
                  <a:gd name="connsiteX10" fmla="*/ 889297 w 1330850"/>
                  <a:gd name="connsiteY10" fmla="*/ 627617 h 857038"/>
                  <a:gd name="connsiteX11" fmla="*/ 957162 w 1330850"/>
                  <a:gd name="connsiteY11" fmla="*/ 583914 h 857038"/>
                  <a:gd name="connsiteX12" fmla="*/ 1006280 w 1330850"/>
                  <a:gd name="connsiteY12" fmla="*/ 579798 h 857038"/>
                  <a:gd name="connsiteX13" fmla="*/ 1012672 w 1330850"/>
                  <a:gd name="connsiteY13" fmla="*/ 611429 h 857038"/>
                  <a:gd name="connsiteX14" fmla="*/ 1143831 w 1330850"/>
                  <a:gd name="connsiteY14" fmla="*/ 330524 h 857038"/>
                  <a:gd name="connsiteX15" fmla="*/ 1130522 w 1330850"/>
                  <a:gd name="connsiteY15" fmla="*/ 336951 h 857038"/>
                  <a:gd name="connsiteX16" fmla="*/ 1103730 w 1330850"/>
                  <a:gd name="connsiteY16" fmla="*/ 429534 h 857038"/>
                  <a:gd name="connsiteX17" fmla="*/ 918812 w 1330850"/>
                  <a:gd name="connsiteY17" fmla="*/ 490542 h 857038"/>
                  <a:gd name="connsiteX18" fmla="*/ 685913 w 1330850"/>
                  <a:gd name="connsiteY18" fmla="*/ 358490 h 857038"/>
                  <a:gd name="connsiteX19" fmla="*/ 662448 w 1330850"/>
                  <a:gd name="connsiteY19" fmla="*/ 347213 h 857038"/>
                  <a:gd name="connsiteX20" fmla="*/ 638983 w 1330850"/>
                  <a:gd name="connsiteY20" fmla="*/ 358490 h 857038"/>
                  <a:gd name="connsiteX21" fmla="*/ 406084 w 1330850"/>
                  <a:gd name="connsiteY21" fmla="*/ 490542 h 857038"/>
                  <a:gd name="connsiteX22" fmla="*/ 221166 w 1330850"/>
                  <a:gd name="connsiteY22" fmla="*/ 429534 h 857038"/>
                  <a:gd name="connsiteX23" fmla="*/ 194374 w 1330850"/>
                  <a:gd name="connsiteY23" fmla="*/ 336951 h 857038"/>
                  <a:gd name="connsiteX24" fmla="*/ 181066 w 1330850"/>
                  <a:gd name="connsiteY24" fmla="*/ 329734 h 857038"/>
                  <a:gd name="connsiteX25" fmla="*/ 172135 w 1330850"/>
                  <a:gd name="connsiteY25" fmla="*/ 315751 h 857038"/>
                  <a:gd name="connsiteX26" fmla="*/ 172135 w 1330850"/>
                  <a:gd name="connsiteY26" fmla="*/ 286431 h 857038"/>
                  <a:gd name="connsiteX27" fmla="*/ 178789 w 1330850"/>
                  <a:gd name="connsiteY27" fmla="*/ 280680 h 857038"/>
                  <a:gd name="connsiteX28" fmla="*/ 395052 w 1330850"/>
                  <a:gd name="connsiteY28" fmla="*/ 253390 h 857038"/>
                  <a:gd name="connsiteX29" fmla="*/ 662448 w 1330850"/>
                  <a:gd name="connsiteY29" fmla="*/ 281357 h 857038"/>
                  <a:gd name="connsiteX30" fmla="*/ 929844 w 1330850"/>
                  <a:gd name="connsiteY30" fmla="*/ 253390 h 857038"/>
                  <a:gd name="connsiteX31" fmla="*/ 1146107 w 1330850"/>
                  <a:gd name="connsiteY31" fmla="*/ 280680 h 857038"/>
                  <a:gd name="connsiteX32" fmla="*/ 1152762 w 1330850"/>
                  <a:gd name="connsiteY32" fmla="*/ 287108 h 857038"/>
                  <a:gd name="connsiteX33" fmla="*/ 1152762 w 1330850"/>
                  <a:gd name="connsiteY33" fmla="*/ 316879 h 857038"/>
                  <a:gd name="connsiteX34" fmla="*/ 1143831 w 1330850"/>
                  <a:gd name="connsiteY34" fmla="*/ 330524 h 85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30850" h="857038">
                    <a:moveTo>
                      <a:pt x="665425" y="0"/>
                    </a:moveTo>
                    <a:cubicBezTo>
                      <a:pt x="297921" y="0"/>
                      <a:pt x="0" y="191855"/>
                      <a:pt x="0" y="428519"/>
                    </a:cubicBezTo>
                    <a:cubicBezTo>
                      <a:pt x="0" y="665184"/>
                      <a:pt x="297921" y="857039"/>
                      <a:pt x="665425" y="857039"/>
                    </a:cubicBezTo>
                    <a:cubicBezTo>
                      <a:pt x="1032929" y="857039"/>
                      <a:pt x="1330850" y="665184"/>
                      <a:pt x="1330850" y="428519"/>
                    </a:cubicBezTo>
                    <a:cubicBezTo>
                      <a:pt x="1330850" y="191855"/>
                      <a:pt x="1032929" y="0"/>
                      <a:pt x="665425" y="0"/>
                    </a:cubicBezTo>
                    <a:close/>
                    <a:moveTo>
                      <a:pt x="1012672" y="611429"/>
                    </a:moveTo>
                    <a:cubicBezTo>
                      <a:pt x="865438" y="734931"/>
                      <a:pt x="590614" y="758186"/>
                      <a:pt x="398835" y="663370"/>
                    </a:cubicBezTo>
                    <a:cubicBezTo>
                      <a:pt x="368546" y="648396"/>
                      <a:pt x="341431" y="630934"/>
                      <a:pt x="318178" y="611429"/>
                    </a:cubicBezTo>
                    <a:cubicBezTo>
                      <a:pt x="306379" y="601558"/>
                      <a:pt x="309241" y="587396"/>
                      <a:pt x="324570" y="579798"/>
                    </a:cubicBezTo>
                    <a:cubicBezTo>
                      <a:pt x="339899" y="572200"/>
                      <a:pt x="361890" y="574042"/>
                      <a:pt x="373689" y="583914"/>
                    </a:cubicBezTo>
                    <a:cubicBezTo>
                      <a:pt x="497330" y="687673"/>
                      <a:pt x="728176" y="707240"/>
                      <a:pt x="889297" y="627617"/>
                    </a:cubicBezTo>
                    <a:cubicBezTo>
                      <a:pt x="914786" y="615021"/>
                      <a:pt x="937602" y="600328"/>
                      <a:pt x="957162" y="583914"/>
                    </a:cubicBezTo>
                    <a:cubicBezTo>
                      <a:pt x="968961" y="574042"/>
                      <a:pt x="990951" y="572200"/>
                      <a:pt x="1006280" y="579798"/>
                    </a:cubicBezTo>
                    <a:cubicBezTo>
                      <a:pt x="1021610" y="587396"/>
                      <a:pt x="1024471" y="601558"/>
                      <a:pt x="1012672" y="611429"/>
                    </a:cubicBezTo>
                    <a:close/>
                    <a:moveTo>
                      <a:pt x="1143831" y="330524"/>
                    </a:moveTo>
                    <a:lnTo>
                      <a:pt x="1130522" y="336951"/>
                    </a:lnTo>
                    <a:cubicBezTo>
                      <a:pt x="1128246" y="365707"/>
                      <a:pt x="1122642" y="407995"/>
                      <a:pt x="1103730" y="429534"/>
                    </a:cubicBezTo>
                    <a:cubicBezTo>
                      <a:pt x="1078164" y="458177"/>
                      <a:pt x="998663" y="490542"/>
                      <a:pt x="918812" y="490542"/>
                    </a:cubicBezTo>
                    <a:cubicBezTo>
                      <a:pt x="778723" y="490542"/>
                      <a:pt x="711480" y="421640"/>
                      <a:pt x="685913" y="358490"/>
                    </a:cubicBezTo>
                    <a:cubicBezTo>
                      <a:pt x="682628" y="351892"/>
                      <a:pt x="673205" y="347363"/>
                      <a:pt x="662448" y="347213"/>
                    </a:cubicBezTo>
                    <a:cubicBezTo>
                      <a:pt x="651579" y="347146"/>
                      <a:pt x="641976" y="351760"/>
                      <a:pt x="638983" y="358490"/>
                    </a:cubicBezTo>
                    <a:cubicBezTo>
                      <a:pt x="614468" y="421640"/>
                      <a:pt x="547750" y="490542"/>
                      <a:pt x="406084" y="490542"/>
                    </a:cubicBezTo>
                    <a:cubicBezTo>
                      <a:pt x="325883" y="490542"/>
                      <a:pt x="246733" y="458177"/>
                      <a:pt x="221166" y="429534"/>
                    </a:cubicBezTo>
                    <a:cubicBezTo>
                      <a:pt x="201028" y="408672"/>
                      <a:pt x="195600" y="365707"/>
                      <a:pt x="194374" y="336951"/>
                    </a:cubicBezTo>
                    <a:lnTo>
                      <a:pt x="181066" y="329734"/>
                    </a:lnTo>
                    <a:cubicBezTo>
                      <a:pt x="174644" y="326329"/>
                      <a:pt x="171293" y="321080"/>
                      <a:pt x="172135" y="315751"/>
                    </a:cubicBezTo>
                    <a:lnTo>
                      <a:pt x="172135" y="286431"/>
                    </a:lnTo>
                    <a:cubicBezTo>
                      <a:pt x="172233" y="283799"/>
                      <a:pt x="174900" y="281493"/>
                      <a:pt x="178789" y="280680"/>
                    </a:cubicBezTo>
                    <a:cubicBezTo>
                      <a:pt x="204531" y="274929"/>
                      <a:pt x="311349" y="253390"/>
                      <a:pt x="395052" y="253390"/>
                    </a:cubicBezTo>
                    <a:cubicBezTo>
                      <a:pt x="465097" y="253390"/>
                      <a:pt x="625675" y="275944"/>
                      <a:pt x="662448" y="281357"/>
                    </a:cubicBezTo>
                    <a:cubicBezTo>
                      <a:pt x="699222" y="276282"/>
                      <a:pt x="859624" y="253390"/>
                      <a:pt x="929844" y="253390"/>
                    </a:cubicBezTo>
                    <a:cubicBezTo>
                      <a:pt x="1014598" y="253390"/>
                      <a:pt x="1121592" y="274929"/>
                      <a:pt x="1146107" y="280680"/>
                    </a:cubicBezTo>
                    <a:cubicBezTo>
                      <a:pt x="1149434" y="281357"/>
                      <a:pt x="1151711" y="283499"/>
                      <a:pt x="1152762" y="287108"/>
                    </a:cubicBezTo>
                    <a:lnTo>
                      <a:pt x="1152762" y="316879"/>
                    </a:lnTo>
                    <a:cubicBezTo>
                      <a:pt x="1153147" y="322063"/>
                      <a:pt x="1149862" y="327081"/>
                      <a:pt x="1143831" y="330524"/>
                    </a:cubicBezTo>
                    <a:close/>
                  </a:path>
                </a:pathLst>
              </a:custGeom>
              <a:solidFill>
                <a:srgbClr val="00FF00"/>
              </a:solidFill>
              <a:ln w="17463" cap="flat">
                <a:noFill/>
                <a:prstDash val="solid"/>
                <a:miter/>
              </a:ln>
            </p:spPr>
            <p:txBody>
              <a:bodyPr rtlCol="0" anchor="ctr"/>
              <a:lstStyle/>
              <a:p>
                <a:endParaRPr lang="en-US"/>
              </a:p>
            </p:txBody>
          </p:sp>
          <p:sp>
            <p:nvSpPr>
              <p:cNvPr id="20" name="TextBox 19">
                <a:extLst>
                  <a:ext uri="{FF2B5EF4-FFF2-40B4-BE49-F238E27FC236}">
                    <a16:creationId xmlns:a16="http://schemas.microsoft.com/office/drawing/2014/main" id="{23B4979D-C303-99B4-F3DB-637D87926182}"/>
                  </a:ext>
                </a:extLst>
              </p:cNvPr>
              <p:cNvSpPr txBox="1"/>
              <p:nvPr/>
            </p:nvSpPr>
            <p:spPr>
              <a:xfrm>
                <a:off x="1643560" y="3059665"/>
                <a:ext cx="893193" cy="369332"/>
              </a:xfrm>
              <a:prstGeom prst="rect">
                <a:avLst/>
              </a:prstGeom>
              <a:noFill/>
            </p:spPr>
            <p:txBody>
              <a:bodyPr wrap="none" rtlCol="0">
                <a:spAutoFit/>
              </a:bodyPr>
              <a:lstStyle/>
              <a:p>
                <a:r>
                  <a:rPr lang="en-US" b="1" dirty="0"/>
                  <a:t>Decline</a:t>
                </a:r>
              </a:p>
            </p:txBody>
          </p:sp>
          <p:sp>
            <p:nvSpPr>
              <p:cNvPr id="21" name="TextBox 20">
                <a:extLst>
                  <a:ext uri="{FF2B5EF4-FFF2-40B4-BE49-F238E27FC236}">
                    <a16:creationId xmlns:a16="http://schemas.microsoft.com/office/drawing/2014/main" id="{3A6EC89C-D4E7-671F-E287-8E88CEB03C50}"/>
                  </a:ext>
                </a:extLst>
              </p:cNvPr>
              <p:cNvSpPr txBox="1"/>
              <p:nvPr/>
            </p:nvSpPr>
            <p:spPr>
              <a:xfrm>
                <a:off x="4307505" y="3059665"/>
                <a:ext cx="888320" cy="369332"/>
              </a:xfrm>
              <a:prstGeom prst="rect">
                <a:avLst/>
              </a:prstGeom>
              <a:noFill/>
            </p:spPr>
            <p:txBody>
              <a:bodyPr wrap="none" rtlCol="0">
                <a:spAutoFit/>
              </a:bodyPr>
              <a:lstStyle/>
              <a:p>
                <a:r>
                  <a:rPr lang="en-US" b="1" dirty="0"/>
                  <a:t>Survive</a:t>
                </a:r>
              </a:p>
            </p:txBody>
          </p:sp>
          <p:sp>
            <p:nvSpPr>
              <p:cNvPr id="22" name="TextBox 21">
                <a:extLst>
                  <a:ext uri="{FF2B5EF4-FFF2-40B4-BE49-F238E27FC236}">
                    <a16:creationId xmlns:a16="http://schemas.microsoft.com/office/drawing/2014/main" id="{1402D387-CB5F-5ACA-7D87-5D276C4E511F}"/>
                  </a:ext>
                </a:extLst>
              </p:cNvPr>
              <p:cNvSpPr txBox="1"/>
              <p:nvPr/>
            </p:nvSpPr>
            <p:spPr>
              <a:xfrm>
                <a:off x="6844675" y="3059665"/>
                <a:ext cx="705578" cy="369332"/>
              </a:xfrm>
              <a:prstGeom prst="rect">
                <a:avLst/>
              </a:prstGeom>
              <a:noFill/>
            </p:spPr>
            <p:txBody>
              <a:bodyPr wrap="none" rtlCol="0">
                <a:spAutoFit/>
              </a:bodyPr>
              <a:lstStyle/>
              <a:p>
                <a:r>
                  <a:rPr lang="en-US" b="1" dirty="0"/>
                  <a:t>Grow</a:t>
                </a:r>
              </a:p>
            </p:txBody>
          </p:sp>
          <p:sp>
            <p:nvSpPr>
              <p:cNvPr id="23" name="TextBox 22">
                <a:extLst>
                  <a:ext uri="{FF2B5EF4-FFF2-40B4-BE49-F238E27FC236}">
                    <a16:creationId xmlns:a16="http://schemas.microsoft.com/office/drawing/2014/main" id="{0BA4A0AC-7FBF-62EF-3E62-6D534E2704B6}"/>
                  </a:ext>
                </a:extLst>
              </p:cNvPr>
              <p:cNvSpPr txBox="1"/>
              <p:nvPr/>
            </p:nvSpPr>
            <p:spPr>
              <a:xfrm>
                <a:off x="9497211" y="3059665"/>
                <a:ext cx="782074" cy="369332"/>
              </a:xfrm>
              <a:prstGeom prst="rect">
                <a:avLst/>
              </a:prstGeom>
              <a:noFill/>
            </p:spPr>
            <p:txBody>
              <a:bodyPr wrap="none" rtlCol="0">
                <a:spAutoFit/>
              </a:bodyPr>
              <a:lstStyle/>
              <a:p>
                <a:r>
                  <a:rPr lang="en-US" b="1" dirty="0"/>
                  <a:t>Thrive</a:t>
                </a:r>
              </a:p>
            </p:txBody>
          </p:sp>
          <p:sp>
            <p:nvSpPr>
              <p:cNvPr id="2" name="Graphic 9" descr="Crying face with solid fill with solid fill">
                <a:extLst>
                  <a:ext uri="{FF2B5EF4-FFF2-40B4-BE49-F238E27FC236}">
                    <a16:creationId xmlns:a16="http://schemas.microsoft.com/office/drawing/2014/main" id="{36BE7DD6-1BBF-9A26-26BD-61E88EE86E56}"/>
                  </a:ext>
                </a:extLst>
              </p:cNvPr>
              <p:cNvSpPr/>
              <p:nvPr/>
            </p:nvSpPr>
            <p:spPr>
              <a:xfrm>
                <a:off x="1483941" y="2199759"/>
                <a:ext cx="1286993" cy="828796"/>
              </a:xfrm>
              <a:custGeom>
                <a:avLst/>
                <a:gdLst>
                  <a:gd name="connsiteX0" fmla="*/ 643497 w 1286993"/>
                  <a:gd name="connsiteY0" fmla="*/ 0 h 828796"/>
                  <a:gd name="connsiteX1" fmla="*/ 0 w 1286993"/>
                  <a:gd name="connsiteY1" fmla="*/ 414398 h 828796"/>
                  <a:gd name="connsiteX2" fmla="*/ 643497 w 1286993"/>
                  <a:gd name="connsiteY2" fmla="*/ 828797 h 828796"/>
                  <a:gd name="connsiteX3" fmla="*/ 1286994 w 1286993"/>
                  <a:gd name="connsiteY3" fmla="*/ 414398 h 828796"/>
                  <a:gd name="connsiteX4" fmla="*/ 643497 w 1286993"/>
                  <a:gd name="connsiteY4" fmla="*/ 0 h 828796"/>
                  <a:gd name="connsiteX5" fmla="*/ 270946 w 1286993"/>
                  <a:gd name="connsiteY5" fmla="*/ 348967 h 828796"/>
                  <a:gd name="connsiteX6" fmla="*/ 372551 w 1286993"/>
                  <a:gd name="connsiteY6" fmla="*/ 283536 h 828796"/>
                  <a:gd name="connsiteX7" fmla="*/ 474156 w 1286993"/>
                  <a:gd name="connsiteY7" fmla="*/ 348967 h 828796"/>
                  <a:gd name="connsiteX8" fmla="*/ 372551 w 1286993"/>
                  <a:gd name="connsiteY8" fmla="*/ 414398 h 828796"/>
                  <a:gd name="connsiteX9" fmla="*/ 270946 w 1286993"/>
                  <a:gd name="connsiteY9" fmla="*/ 348967 h 828796"/>
                  <a:gd name="connsiteX10" fmla="*/ 423353 w 1286993"/>
                  <a:gd name="connsiteY10" fmla="*/ 501640 h 828796"/>
                  <a:gd name="connsiteX11" fmla="*/ 372551 w 1286993"/>
                  <a:gd name="connsiteY11" fmla="*/ 534356 h 828796"/>
                  <a:gd name="connsiteX12" fmla="*/ 321748 w 1286993"/>
                  <a:gd name="connsiteY12" fmla="*/ 501640 h 828796"/>
                  <a:gd name="connsiteX13" fmla="*/ 372551 w 1286993"/>
                  <a:gd name="connsiteY13" fmla="*/ 436209 h 828796"/>
                  <a:gd name="connsiteX14" fmla="*/ 423353 w 1286993"/>
                  <a:gd name="connsiteY14" fmla="*/ 501640 h 828796"/>
                  <a:gd name="connsiteX15" fmla="*/ 951698 w 1286993"/>
                  <a:gd name="connsiteY15" fmla="*/ 665218 h 828796"/>
                  <a:gd name="connsiteX16" fmla="*/ 924603 w 1286993"/>
                  <a:gd name="connsiteY16" fmla="*/ 656494 h 828796"/>
                  <a:gd name="connsiteX17" fmla="*/ 643497 w 1286993"/>
                  <a:gd name="connsiteY17" fmla="*/ 568162 h 828796"/>
                  <a:gd name="connsiteX18" fmla="*/ 362390 w 1286993"/>
                  <a:gd name="connsiteY18" fmla="*/ 656494 h 828796"/>
                  <a:gd name="connsiteX19" fmla="*/ 335296 w 1286993"/>
                  <a:gd name="connsiteY19" fmla="*/ 665218 h 828796"/>
                  <a:gd name="connsiteX20" fmla="*/ 301427 w 1286993"/>
                  <a:gd name="connsiteY20" fmla="*/ 643408 h 828796"/>
                  <a:gd name="connsiteX21" fmla="*/ 308201 w 1286993"/>
                  <a:gd name="connsiteY21" fmla="*/ 630322 h 828796"/>
                  <a:gd name="connsiteX22" fmla="*/ 643497 w 1286993"/>
                  <a:gd name="connsiteY22" fmla="*/ 523451 h 828796"/>
                  <a:gd name="connsiteX23" fmla="*/ 978793 w 1286993"/>
                  <a:gd name="connsiteY23" fmla="*/ 630322 h 828796"/>
                  <a:gd name="connsiteX24" fmla="*/ 985566 w 1286993"/>
                  <a:gd name="connsiteY24" fmla="*/ 643408 h 828796"/>
                  <a:gd name="connsiteX25" fmla="*/ 951698 w 1286993"/>
                  <a:gd name="connsiteY25" fmla="*/ 665218 h 828796"/>
                  <a:gd name="connsiteX26" fmla="*/ 914443 w 1286993"/>
                  <a:gd name="connsiteY26" fmla="*/ 414398 h 828796"/>
                  <a:gd name="connsiteX27" fmla="*/ 812838 w 1286993"/>
                  <a:gd name="connsiteY27" fmla="*/ 348967 h 828796"/>
                  <a:gd name="connsiteX28" fmla="*/ 914443 w 1286993"/>
                  <a:gd name="connsiteY28" fmla="*/ 283536 h 828796"/>
                  <a:gd name="connsiteX29" fmla="*/ 1016048 w 1286993"/>
                  <a:gd name="connsiteY29" fmla="*/ 348967 h 828796"/>
                  <a:gd name="connsiteX30" fmla="*/ 914443 w 1286993"/>
                  <a:gd name="connsiteY30" fmla="*/ 414398 h 82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6993" h="828796">
                    <a:moveTo>
                      <a:pt x="643497" y="0"/>
                    </a:moveTo>
                    <a:cubicBezTo>
                      <a:pt x="287880" y="0"/>
                      <a:pt x="0" y="185389"/>
                      <a:pt x="0" y="414398"/>
                    </a:cubicBezTo>
                    <a:cubicBezTo>
                      <a:pt x="0" y="643408"/>
                      <a:pt x="287880" y="828797"/>
                      <a:pt x="643497" y="828797"/>
                    </a:cubicBezTo>
                    <a:cubicBezTo>
                      <a:pt x="999113" y="828797"/>
                      <a:pt x="1286994" y="643408"/>
                      <a:pt x="1286994" y="414398"/>
                    </a:cubicBezTo>
                    <a:cubicBezTo>
                      <a:pt x="1286994" y="185389"/>
                      <a:pt x="999113" y="0"/>
                      <a:pt x="643497" y="0"/>
                    </a:cubicBezTo>
                    <a:close/>
                    <a:moveTo>
                      <a:pt x="270946" y="348967"/>
                    </a:moveTo>
                    <a:cubicBezTo>
                      <a:pt x="270946" y="312980"/>
                      <a:pt x="316668" y="283536"/>
                      <a:pt x="372551" y="283536"/>
                    </a:cubicBezTo>
                    <a:cubicBezTo>
                      <a:pt x="428433" y="283536"/>
                      <a:pt x="474156" y="312980"/>
                      <a:pt x="474156" y="348967"/>
                    </a:cubicBezTo>
                    <a:cubicBezTo>
                      <a:pt x="474156" y="384954"/>
                      <a:pt x="428433" y="414398"/>
                      <a:pt x="372551" y="414398"/>
                    </a:cubicBezTo>
                    <a:cubicBezTo>
                      <a:pt x="316668" y="414398"/>
                      <a:pt x="270946" y="384954"/>
                      <a:pt x="270946" y="348967"/>
                    </a:cubicBezTo>
                    <a:close/>
                    <a:moveTo>
                      <a:pt x="423353" y="501640"/>
                    </a:moveTo>
                    <a:cubicBezTo>
                      <a:pt x="423353" y="520179"/>
                      <a:pt x="401339" y="534356"/>
                      <a:pt x="372551" y="534356"/>
                    </a:cubicBezTo>
                    <a:cubicBezTo>
                      <a:pt x="343763" y="534356"/>
                      <a:pt x="321748" y="520179"/>
                      <a:pt x="321748" y="501640"/>
                    </a:cubicBezTo>
                    <a:cubicBezTo>
                      <a:pt x="321748" y="483101"/>
                      <a:pt x="372551" y="436209"/>
                      <a:pt x="372551" y="436209"/>
                    </a:cubicBezTo>
                    <a:cubicBezTo>
                      <a:pt x="372551" y="436209"/>
                      <a:pt x="423353" y="483101"/>
                      <a:pt x="423353" y="501640"/>
                    </a:cubicBezTo>
                    <a:close/>
                    <a:moveTo>
                      <a:pt x="951698" y="665218"/>
                    </a:moveTo>
                    <a:cubicBezTo>
                      <a:pt x="939844" y="665218"/>
                      <a:pt x="929684" y="661947"/>
                      <a:pt x="924603" y="656494"/>
                    </a:cubicBezTo>
                    <a:cubicBezTo>
                      <a:pt x="860254" y="601968"/>
                      <a:pt x="758649" y="568162"/>
                      <a:pt x="643497" y="568162"/>
                    </a:cubicBezTo>
                    <a:cubicBezTo>
                      <a:pt x="528345" y="568162"/>
                      <a:pt x="428433" y="601968"/>
                      <a:pt x="362390" y="656494"/>
                    </a:cubicBezTo>
                    <a:cubicBezTo>
                      <a:pt x="355617" y="661947"/>
                      <a:pt x="345456" y="665218"/>
                      <a:pt x="335296" y="665218"/>
                    </a:cubicBezTo>
                    <a:cubicBezTo>
                      <a:pt x="316668" y="665218"/>
                      <a:pt x="301427" y="655404"/>
                      <a:pt x="301427" y="643408"/>
                    </a:cubicBezTo>
                    <a:cubicBezTo>
                      <a:pt x="301427" y="639046"/>
                      <a:pt x="303121" y="634684"/>
                      <a:pt x="308201" y="630322"/>
                    </a:cubicBezTo>
                    <a:cubicBezTo>
                      <a:pt x="386098" y="564890"/>
                      <a:pt x="506330" y="523451"/>
                      <a:pt x="643497" y="523451"/>
                    </a:cubicBezTo>
                    <a:cubicBezTo>
                      <a:pt x="780663" y="523451"/>
                      <a:pt x="900895" y="564890"/>
                      <a:pt x="978793" y="630322"/>
                    </a:cubicBezTo>
                    <a:cubicBezTo>
                      <a:pt x="982179" y="633593"/>
                      <a:pt x="985566" y="637955"/>
                      <a:pt x="985566" y="643408"/>
                    </a:cubicBezTo>
                    <a:cubicBezTo>
                      <a:pt x="985566" y="655404"/>
                      <a:pt x="970325" y="665218"/>
                      <a:pt x="951698" y="665218"/>
                    </a:cubicBezTo>
                    <a:close/>
                    <a:moveTo>
                      <a:pt x="914443" y="414398"/>
                    </a:moveTo>
                    <a:cubicBezTo>
                      <a:pt x="858560" y="414398"/>
                      <a:pt x="812838" y="384954"/>
                      <a:pt x="812838" y="348967"/>
                    </a:cubicBezTo>
                    <a:cubicBezTo>
                      <a:pt x="812838" y="312980"/>
                      <a:pt x="858560" y="283536"/>
                      <a:pt x="914443" y="283536"/>
                    </a:cubicBezTo>
                    <a:cubicBezTo>
                      <a:pt x="970325" y="283536"/>
                      <a:pt x="1016048" y="312980"/>
                      <a:pt x="1016048" y="348967"/>
                    </a:cubicBezTo>
                    <a:cubicBezTo>
                      <a:pt x="1016048" y="384954"/>
                      <a:pt x="970325" y="414398"/>
                      <a:pt x="914443" y="414398"/>
                    </a:cubicBezTo>
                    <a:close/>
                  </a:path>
                </a:pathLst>
              </a:custGeom>
              <a:solidFill>
                <a:srgbClr val="FF0000"/>
              </a:solidFill>
              <a:ln w="16867" cap="flat">
                <a:noFill/>
                <a:prstDash val="solid"/>
                <a:miter/>
              </a:ln>
            </p:spPr>
            <p:txBody>
              <a:bodyPr rtlCol="0" anchor="ctr"/>
              <a:lstStyle/>
              <a:p>
                <a:endParaRPr lang="en-US"/>
              </a:p>
            </p:txBody>
          </p:sp>
          <p:sp>
            <p:nvSpPr>
              <p:cNvPr id="3" name="Graphic 10" descr="Confused face with solid fill with solid fill">
                <a:extLst>
                  <a:ext uri="{FF2B5EF4-FFF2-40B4-BE49-F238E27FC236}">
                    <a16:creationId xmlns:a16="http://schemas.microsoft.com/office/drawing/2014/main" id="{2DEA41EE-E751-CB64-2B51-C5FA38FC2DAA}"/>
                  </a:ext>
                </a:extLst>
              </p:cNvPr>
              <p:cNvSpPr/>
              <p:nvPr/>
            </p:nvSpPr>
            <p:spPr>
              <a:xfrm>
                <a:off x="4073347" y="2199758"/>
                <a:ext cx="1286995" cy="828796"/>
              </a:xfrm>
              <a:custGeom>
                <a:avLst/>
                <a:gdLst>
                  <a:gd name="connsiteX0" fmla="*/ 643498 w 1286995"/>
                  <a:gd name="connsiteY0" fmla="*/ 0 h 828796"/>
                  <a:gd name="connsiteX1" fmla="*/ 0 w 1286995"/>
                  <a:gd name="connsiteY1" fmla="*/ 414398 h 828796"/>
                  <a:gd name="connsiteX2" fmla="*/ 643498 w 1286995"/>
                  <a:gd name="connsiteY2" fmla="*/ 828797 h 828796"/>
                  <a:gd name="connsiteX3" fmla="*/ 1286995 w 1286995"/>
                  <a:gd name="connsiteY3" fmla="*/ 414398 h 828796"/>
                  <a:gd name="connsiteX4" fmla="*/ 643498 w 1286995"/>
                  <a:gd name="connsiteY4" fmla="*/ 0 h 828796"/>
                  <a:gd name="connsiteX5" fmla="*/ 254012 w 1286995"/>
                  <a:gd name="connsiteY5" fmla="*/ 209380 h 828796"/>
                  <a:gd name="connsiteX6" fmla="*/ 284494 w 1286995"/>
                  <a:gd name="connsiteY6" fmla="*/ 185389 h 828796"/>
                  <a:gd name="connsiteX7" fmla="*/ 453835 w 1286995"/>
                  <a:gd name="connsiteY7" fmla="*/ 174484 h 828796"/>
                  <a:gd name="connsiteX8" fmla="*/ 491090 w 1286995"/>
                  <a:gd name="connsiteY8" fmla="*/ 194113 h 828796"/>
                  <a:gd name="connsiteX9" fmla="*/ 460609 w 1286995"/>
                  <a:gd name="connsiteY9" fmla="*/ 218104 h 828796"/>
                  <a:gd name="connsiteX10" fmla="*/ 291267 w 1286995"/>
                  <a:gd name="connsiteY10" fmla="*/ 229010 h 828796"/>
                  <a:gd name="connsiteX11" fmla="*/ 287880 w 1286995"/>
                  <a:gd name="connsiteY11" fmla="*/ 229010 h 828796"/>
                  <a:gd name="connsiteX12" fmla="*/ 254012 w 1286995"/>
                  <a:gd name="connsiteY12" fmla="*/ 209380 h 828796"/>
                  <a:gd name="connsiteX13" fmla="*/ 372551 w 1286995"/>
                  <a:gd name="connsiteY13" fmla="*/ 414398 h 828796"/>
                  <a:gd name="connsiteX14" fmla="*/ 270946 w 1286995"/>
                  <a:gd name="connsiteY14" fmla="*/ 348967 h 828796"/>
                  <a:gd name="connsiteX15" fmla="*/ 372551 w 1286995"/>
                  <a:gd name="connsiteY15" fmla="*/ 283536 h 828796"/>
                  <a:gd name="connsiteX16" fmla="*/ 474156 w 1286995"/>
                  <a:gd name="connsiteY16" fmla="*/ 348967 h 828796"/>
                  <a:gd name="connsiteX17" fmla="*/ 372551 w 1286995"/>
                  <a:gd name="connsiteY17" fmla="*/ 414398 h 828796"/>
                  <a:gd name="connsiteX18" fmla="*/ 855174 w 1286995"/>
                  <a:gd name="connsiteY18" fmla="*/ 591063 h 828796"/>
                  <a:gd name="connsiteX19" fmla="*/ 814532 w 1286995"/>
                  <a:gd name="connsiteY19" fmla="*/ 607421 h 828796"/>
                  <a:gd name="connsiteX20" fmla="*/ 511411 w 1286995"/>
                  <a:gd name="connsiteY20" fmla="*/ 640136 h 828796"/>
                  <a:gd name="connsiteX21" fmla="*/ 491090 w 1286995"/>
                  <a:gd name="connsiteY21" fmla="*/ 644498 h 828796"/>
                  <a:gd name="connsiteX22" fmla="*/ 463996 w 1286995"/>
                  <a:gd name="connsiteY22" fmla="*/ 635774 h 828796"/>
                  <a:gd name="connsiteX23" fmla="*/ 470769 w 1286995"/>
                  <a:gd name="connsiteY23" fmla="*/ 605240 h 828796"/>
                  <a:gd name="connsiteX24" fmla="*/ 831467 w 1286995"/>
                  <a:gd name="connsiteY24" fmla="*/ 564890 h 828796"/>
                  <a:gd name="connsiteX25" fmla="*/ 855174 w 1286995"/>
                  <a:gd name="connsiteY25" fmla="*/ 591063 h 828796"/>
                  <a:gd name="connsiteX26" fmla="*/ 914444 w 1286995"/>
                  <a:gd name="connsiteY26" fmla="*/ 414398 h 828796"/>
                  <a:gd name="connsiteX27" fmla="*/ 812839 w 1286995"/>
                  <a:gd name="connsiteY27" fmla="*/ 348967 h 828796"/>
                  <a:gd name="connsiteX28" fmla="*/ 914444 w 1286995"/>
                  <a:gd name="connsiteY28" fmla="*/ 283536 h 828796"/>
                  <a:gd name="connsiteX29" fmla="*/ 1016049 w 1286995"/>
                  <a:gd name="connsiteY29" fmla="*/ 348967 h 828796"/>
                  <a:gd name="connsiteX30" fmla="*/ 914444 w 1286995"/>
                  <a:gd name="connsiteY30" fmla="*/ 414398 h 828796"/>
                  <a:gd name="connsiteX31" fmla="*/ 999115 w 1286995"/>
                  <a:gd name="connsiteY31" fmla="*/ 229010 h 828796"/>
                  <a:gd name="connsiteX32" fmla="*/ 995728 w 1286995"/>
                  <a:gd name="connsiteY32" fmla="*/ 229010 h 828796"/>
                  <a:gd name="connsiteX33" fmla="*/ 826386 w 1286995"/>
                  <a:gd name="connsiteY33" fmla="*/ 218104 h 828796"/>
                  <a:gd name="connsiteX34" fmla="*/ 795905 w 1286995"/>
                  <a:gd name="connsiteY34" fmla="*/ 194113 h 828796"/>
                  <a:gd name="connsiteX35" fmla="*/ 833160 w 1286995"/>
                  <a:gd name="connsiteY35" fmla="*/ 174484 h 828796"/>
                  <a:gd name="connsiteX36" fmla="*/ 1002501 w 1286995"/>
                  <a:gd name="connsiteY36" fmla="*/ 185389 h 828796"/>
                  <a:gd name="connsiteX37" fmla="*/ 1032983 w 1286995"/>
                  <a:gd name="connsiteY37" fmla="*/ 209380 h 828796"/>
                  <a:gd name="connsiteX38" fmla="*/ 999115 w 1286995"/>
                  <a:gd name="connsiteY38" fmla="*/ 229010 h 82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6995" h="828796">
                    <a:moveTo>
                      <a:pt x="643498" y="0"/>
                    </a:moveTo>
                    <a:cubicBezTo>
                      <a:pt x="287880" y="0"/>
                      <a:pt x="0" y="185389"/>
                      <a:pt x="0" y="414398"/>
                    </a:cubicBezTo>
                    <a:cubicBezTo>
                      <a:pt x="0" y="643408"/>
                      <a:pt x="287880" y="828797"/>
                      <a:pt x="643498" y="828797"/>
                    </a:cubicBezTo>
                    <a:cubicBezTo>
                      <a:pt x="999115" y="828797"/>
                      <a:pt x="1286995" y="643408"/>
                      <a:pt x="1286995" y="414398"/>
                    </a:cubicBezTo>
                    <a:cubicBezTo>
                      <a:pt x="1286995" y="185389"/>
                      <a:pt x="999115" y="0"/>
                      <a:pt x="643498" y="0"/>
                    </a:cubicBezTo>
                    <a:close/>
                    <a:moveTo>
                      <a:pt x="254012" y="209380"/>
                    </a:moveTo>
                    <a:cubicBezTo>
                      <a:pt x="252319" y="197384"/>
                      <a:pt x="265866" y="186479"/>
                      <a:pt x="284494" y="185389"/>
                    </a:cubicBezTo>
                    <a:lnTo>
                      <a:pt x="453835" y="174484"/>
                    </a:lnTo>
                    <a:cubicBezTo>
                      <a:pt x="472463" y="173393"/>
                      <a:pt x="489397" y="182117"/>
                      <a:pt x="491090" y="194113"/>
                    </a:cubicBezTo>
                    <a:cubicBezTo>
                      <a:pt x="492784" y="206109"/>
                      <a:pt x="479236" y="217014"/>
                      <a:pt x="460609" y="218104"/>
                    </a:cubicBezTo>
                    <a:lnTo>
                      <a:pt x="291267" y="229010"/>
                    </a:lnTo>
                    <a:cubicBezTo>
                      <a:pt x="289574" y="229010"/>
                      <a:pt x="289574" y="229010"/>
                      <a:pt x="287880" y="229010"/>
                    </a:cubicBezTo>
                    <a:cubicBezTo>
                      <a:pt x="270946" y="229010"/>
                      <a:pt x="255706" y="220285"/>
                      <a:pt x="254012" y="209380"/>
                    </a:cubicBezTo>
                    <a:close/>
                    <a:moveTo>
                      <a:pt x="372551" y="414398"/>
                    </a:moveTo>
                    <a:cubicBezTo>
                      <a:pt x="316669" y="414398"/>
                      <a:pt x="270946" y="384954"/>
                      <a:pt x="270946" y="348967"/>
                    </a:cubicBezTo>
                    <a:cubicBezTo>
                      <a:pt x="270946" y="312980"/>
                      <a:pt x="316669" y="283536"/>
                      <a:pt x="372551" y="283536"/>
                    </a:cubicBezTo>
                    <a:cubicBezTo>
                      <a:pt x="428434" y="283536"/>
                      <a:pt x="474156" y="312980"/>
                      <a:pt x="474156" y="348967"/>
                    </a:cubicBezTo>
                    <a:cubicBezTo>
                      <a:pt x="474156" y="384954"/>
                      <a:pt x="428434" y="414398"/>
                      <a:pt x="372551" y="414398"/>
                    </a:cubicBezTo>
                    <a:close/>
                    <a:moveTo>
                      <a:pt x="855174" y="591063"/>
                    </a:moveTo>
                    <a:cubicBezTo>
                      <a:pt x="850094" y="603059"/>
                      <a:pt x="833160" y="609602"/>
                      <a:pt x="814532" y="607421"/>
                    </a:cubicBezTo>
                    <a:cubicBezTo>
                      <a:pt x="633337" y="580158"/>
                      <a:pt x="513105" y="639046"/>
                      <a:pt x="511411" y="640136"/>
                    </a:cubicBezTo>
                    <a:cubicBezTo>
                      <a:pt x="504638" y="643408"/>
                      <a:pt x="497864" y="644498"/>
                      <a:pt x="491090" y="644498"/>
                    </a:cubicBezTo>
                    <a:cubicBezTo>
                      <a:pt x="480930" y="644498"/>
                      <a:pt x="470769" y="641227"/>
                      <a:pt x="463996" y="635774"/>
                    </a:cubicBezTo>
                    <a:cubicBezTo>
                      <a:pt x="452142" y="625960"/>
                      <a:pt x="455529" y="612873"/>
                      <a:pt x="470769" y="605240"/>
                    </a:cubicBezTo>
                    <a:cubicBezTo>
                      <a:pt x="477543" y="601968"/>
                      <a:pt x="619790" y="532175"/>
                      <a:pt x="831467" y="564890"/>
                    </a:cubicBezTo>
                    <a:cubicBezTo>
                      <a:pt x="848401" y="567071"/>
                      <a:pt x="860255" y="579067"/>
                      <a:pt x="855174" y="591063"/>
                    </a:cubicBezTo>
                    <a:close/>
                    <a:moveTo>
                      <a:pt x="914444" y="414398"/>
                    </a:moveTo>
                    <a:cubicBezTo>
                      <a:pt x="858561" y="414398"/>
                      <a:pt x="812839" y="384954"/>
                      <a:pt x="812839" y="348967"/>
                    </a:cubicBezTo>
                    <a:cubicBezTo>
                      <a:pt x="812839" y="312980"/>
                      <a:pt x="858561" y="283536"/>
                      <a:pt x="914444" y="283536"/>
                    </a:cubicBezTo>
                    <a:cubicBezTo>
                      <a:pt x="970327" y="283536"/>
                      <a:pt x="1016049" y="312980"/>
                      <a:pt x="1016049" y="348967"/>
                    </a:cubicBezTo>
                    <a:cubicBezTo>
                      <a:pt x="1016049" y="384954"/>
                      <a:pt x="970327" y="414398"/>
                      <a:pt x="914444" y="414398"/>
                    </a:cubicBezTo>
                    <a:close/>
                    <a:moveTo>
                      <a:pt x="999115" y="229010"/>
                    </a:moveTo>
                    <a:cubicBezTo>
                      <a:pt x="997421" y="229010"/>
                      <a:pt x="997421" y="229010"/>
                      <a:pt x="995728" y="229010"/>
                    </a:cubicBezTo>
                    <a:lnTo>
                      <a:pt x="826386" y="218104"/>
                    </a:lnTo>
                    <a:cubicBezTo>
                      <a:pt x="807759" y="217014"/>
                      <a:pt x="794211" y="206109"/>
                      <a:pt x="795905" y="194113"/>
                    </a:cubicBezTo>
                    <a:cubicBezTo>
                      <a:pt x="797598" y="182117"/>
                      <a:pt x="814532" y="173393"/>
                      <a:pt x="833160" y="174484"/>
                    </a:cubicBezTo>
                    <a:lnTo>
                      <a:pt x="1002501" y="185389"/>
                    </a:lnTo>
                    <a:cubicBezTo>
                      <a:pt x="1021129" y="186479"/>
                      <a:pt x="1034676" y="197384"/>
                      <a:pt x="1032983" y="209380"/>
                    </a:cubicBezTo>
                    <a:cubicBezTo>
                      <a:pt x="1031290" y="220285"/>
                      <a:pt x="1016049" y="229010"/>
                      <a:pt x="999115" y="229010"/>
                    </a:cubicBezTo>
                    <a:close/>
                  </a:path>
                </a:pathLst>
              </a:custGeom>
              <a:solidFill>
                <a:srgbClr val="FFC000"/>
              </a:solidFill>
              <a:ln w="16867" cap="flat">
                <a:noFill/>
                <a:prstDash val="solid"/>
                <a:miter/>
              </a:ln>
            </p:spPr>
            <p:txBody>
              <a:bodyPr rtlCol="0" anchor="ctr"/>
              <a:lstStyle/>
              <a:p>
                <a:endParaRPr lang="en-US"/>
              </a:p>
            </p:txBody>
          </p:sp>
          <p:sp>
            <p:nvSpPr>
              <p:cNvPr id="8" name="Graphic 11" descr="Smiling face with solid fill with solid fill">
                <a:extLst>
                  <a:ext uri="{FF2B5EF4-FFF2-40B4-BE49-F238E27FC236}">
                    <a16:creationId xmlns:a16="http://schemas.microsoft.com/office/drawing/2014/main" id="{ECC3C7AE-2C13-C9F2-625F-AD89B9CEA555}"/>
                  </a:ext>
                </a:extLst>
              </p:cNvPr>
              <p:cNvSpPr/>
              <p:nvPr/>
            </p:nvSpPr>
            <p:spPr>
              <a:xfrm>
                <a:off x="6542988" y="2171866"/>
                <a:ext cx="1286992" cy="828795"/>
              </a:xfrm>
              <a:custGeom>
                <a:avLst/>
                <a:gdLst>
                  <a:gd name="connsiteX0" fmla="*/ 643496 w 1286992"/>
                  <a:gd name="connsiteY0" fmla="*/ 0 h 828795"/>
                  <a:gd name="connsiteX1" fmla="*/ 0 w 1286992"/>
                  <a:gd name="connsiteY1" fmla="*/ 414398 h 828795"/>
                  <a:gd name="connsiteX2" fmla="*/ 643496 w 1286992"/>
                  <a:gd name="connsiteY2" fmla="*/ 828796 h 828795"/>
                  <a:gd name="connsiteX3" fmla="*/ 1286993 w 1286992"/>
                  <a:gd name="connsiteY3" fmla="*/ 414398 h 828795"/>
                  <a:gd name="connsiteX4" fmla="*/ 643496 w 1286992"/>
                  <a:gd name="connsiteY4" fmla="*/ 0 h 828795"/>
                  <a:gd name="connsiteX5" fmla="*/ 270946 w 1286992"/>
                  <a:gd name="connsiteY5" fmla="*/ 348967 h 828795"/>
                  <a:gd name="connsiteX6" fmla="*/ 372551 w 1286992"/>
                  <a:gd name="connsiteY6" fmla="*/ 283535 h 828795"/>
                  <a:gd name="connsiteX7" fmla="*/ 474155 w 1286992"/>
                  <a:gd name="connsiteY7" fmla="*/ 348967 h 828795"/>
                  <a:gd name="connsiteX8" fmla="*/ 372551 w 1286992"/>
                  <a:gd name="connsiteY8" fmla="*/ 414398 h 828795"/>
                  <a:gd name="connsiteX9" fmla="*/ 270946 w 1286992"/>
                  <a:gd name="connsiteY9" fmla="*/ 348967 h 828795"/>
                  <a:gd name="connsiteX10" fmla="*/ 978792 w 1286992"/>
                  <a:gd name="connsiteY10" fmla="*/ 591062 h 828795"/>
                  <a:gd name="connsiteX11" fmla="*/ 643496 w 1286992"/>
                  <a:gd name="connsiteY11" fmla="*/ 697933 h 828795"/>
                  <a:gd name="connsiteX12" fmla="*/ 308201 w 1286992"/>
                  <a:gd name="connsiteY12" fmla="*/ 591062 h 828795"/>
                  <a:gd name="connsiteX13" fmla="*/ 301427 w 1286992"/>
                  <a:gd name="connsiteY13" fmla="*/ 577976 h 828795"/>
                  <a:gd name="connsiteX14" fmla="*/ 335295 w 1286992"/>
                  <a:gd name="connsiteY14" fmla="*/ 556166 h 828795"/>
                  <a:gd name="connsiteX15" fmla="*/ 362390 w 1286992"/>
                  <a:gd name="connsiteY15" fmla="*/ 564890 h 828795"/>
                  <a:gd name="connsiteX16" fmla="*/ 643496 w 1286992"/>
                  <a:gd name="connsiteY16" fmla="*/ 653222 h 828795"/>
                  <a:gd name="connsiteX17" fmla="*/ 924603 w 1286992"/>
                  <a:gd name="connsiteY17" fmla="*/ 564890 h 828795"/>
                  <a:gd name="connsiteX18" fmla="*/ 951697 w 1286992"/>
                  <a:gd name="connsiteY18" fmla="*/ 556166 h 828795"/>
                  <a:gd name="connsiteX19" fmla="*/ 985565 w 1286992"/>
                  <a:gd name="connsiteY19" fmla="*/ 577976 h 828795"/>
                  <a:gd name="connsiteX20" fmla="*/ 978792 w 1286992"/>
                  <a:gd name="connsiteY20" fmla="*/ 591062 h 828795"/>
                  <a:gd name="connsiteX21" fmla="*/ 914442 w 1286992"/>
                  <a:gd name="connsiteY21" fmla="*/ 414398 h 828795"/>
                  <a:gd name="connsiteX22" fmla="*/ 812838 w 1286992"/>
                  <a:gd name="connsiteY22" fmla="*/ 348967 h 828795"/>
                  <a:gd name="connsiteX23" fmla="*/ 914442 w 1286992"/>
                  <a:gd name="connsiteY23" fmla="*/ 283535 h 828795"/>
                  <a:gd name="connsiteX24" fmla="*/ 1016047 w 1286992"/>
                  <a:gd name="connsiteY24" fmla="*/ 348967 h 828795"/>
                  <a:gd name="connsiteX25" fmla="*/ 914442 w 1286992"/>
                  <a:gd name="connsiteY25" fmla="*/ 414398 h 82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6992" h="828795">
                    <a:moveTo>
                      <a:pt x="643496" y="0"/>
                    </a:moveTo>
                    <a:cubicBezTo>
                      <a:pt x="287880" y="0"/>
                      <a:pt x="0" y="185389"/>
                      <a:pt x="0" y="414398"/>
                    </a:cubicBezTo>
                    <a:cubicBezTo>
                      <a:pt x="0" y="643407"/>
                      <a:pt x="287880" y="828796"/>
                      <a:pt x="643496" y="828796"/>
                    </a:cubicBezTo>
                    <a:cubicBezTo>
                      <a:pt x="999113" y="828796"/>
                      <a:pt x="1286993" y="643407"/>
                      <a:pt x="1286993" y="414398"/>
                    </a:cubicBezTo>
                    <a:cubicBezTo>
                      <a:pt x="1286993" y="185389"/>
                      <a:pt x="999113" y="0"/>
                      <a:pt x="643496" y="0"/>
                    </a:cubicBezTo>
                    <a:close/>
                    <a:moveTo>
                      <a:pt x="270946" y="348967"/>
                    </a:moveTo>
                    <a:cubicBezTo>
                      <a:pt x="270946" y="312980"/>
                      <a:pt x="316668" y="283535"/>
                      <a:pt x="372551" y="283535"/>
                    </a:cubicBezTo>
                    <a:cubicBezTo>
                      <a:pt x="428433" y="283535"/>
                      <a:pt x="474155" y="312980"/>
                      <a:pt x="474155" y="348967"/>
                    </a:cubicBezTo>
                    <a:cubicBezTo>
                      <a:pt x="474155" y="384954"/>
                      <a:pt x="428433" y="414398"/>
                      <a:pt x="372551" y="414398"/>
                    </a:cubicBezTo>
                    <a:cubicBezTo>
                      <a:pt x="316668" y="414398"/>
                      <a:pt x="270946" y="384954"/>
                      <a:pt x="270946" y="348967"/>
                    </a:cubicBezTo>
                    <a:close/>
                    <a:moveTo>
                      <a:pt x="978792" y="591062"/>
                    </a:moveTo>
                    <a:cubicBezTo>
                      <a:pt x="900895" y="656494"/>
                      <a:pt x="780663" y="697933"/>
                      <a:pt x="643496" y="697933"/>
                    </a:cubicBezTo>
                    <a:cubicBezTo>
                      <a:pt x="506330" y="697933"/>
                      <a:pt x="386098" y="656494"/>
                      <a:pt x="308201" y="591062"/>
                    </a:cubicBezTo>
                    <a:cubicBezTo>
                      <a:pt x="304814" y="587791"/>
                      <a:pt x="301427" y="583429"/>
                      <a:pt x="301427" y="577976"/>
                    </a:cubicBezTo>
                    <a:cubicBezTo>
                      <a:pt x="301427" y="565980"/>
                      <a:pt x="316668" y="556166"/>
                      <a:pt x="335295" y="556166"/>
                    </a:cubicBezTo>
                    <a:cubicBezTo>
                      <a:pt x="347149" y="556166"/>
                      <a:pt x="357310" y="559437"/>
                      <a:pt x="362390" y="564890"/>
                    </a:cubicBezTo>
                    <a:cubicBezTo>
                      <a:pt x="426740" y="619416"/>
                      <a:pt x="528344" y="653222"/>
                      <a:pt x="643496" y="653222"/>
                    </a:cubicBezTo>
                    <a:cubicBezTo>
                      <a:pt x="758648" y="653222"/>
                      <a:pt x="858560" y="619416"/>
                      <a:pt x="924603" y="564890"/>
                    </a:cubicBezTo>
                    <a:cubicBezTo>
                      <a:pt x="931376" y="559437"/>
                      <a:pt x="941537" y="556166"/>
                      <a:pt x="951697" y="556166"/>
                    </a:cubicBezTo>
                    <a:cubicBezTo>
                      <a:pt x="970325" y="556166"/>
                      <a:pt x="985565" y="565980"/>
                      <a:pt x="985565" y="577976"/>
                    </a:cubicBezTo>
                    <a:cubicBezTo>
                      <a:pt x="985565" y="583429"/>
                      <a:pt x="982179" y="587791"/>
                      <a:pt x="978792" y="591062"/>
                    </a:cubicBezTo>
                    <a:close/>
                    <a:moveTo>
                      <a:pt x="914442" y="414398"/>
                    </a:moveTo>
                    <a:cubicBezTo>
                      <a:pt x="858560" y="414398"/>
                      <a:pt x="812838" y="384954"/>
                      <a:pt x="812838" y="348967"/>
                    </a:cubicBezTo>
                    <a:cubicBezTo>
                      <a:pt x="812838" y="312980"/>
                      <a:pt x="858560" y="283535"/>
                      <a:pt x="914442" y="283535"/>
                    </a:cubicBezTo>
                    <a:cubicBezTo>
                      <a:pt x="970325" y="283535"/>
                      <a:pt x="1016047" y="312980"/>
                      <a:pt x="1016047" y="348967"/>
                    </a:cubicBezTo>
                    <a:cubicBezTo>
                      <a:pt x="1016047" y="384954"/>
                      <a:pt x="970325" y="414398"/>
                      <a:pt x="914442" y="414398"/>
                    </a:cubicBezTo>
                    <a:close/>
                  </a:path>
                </a:pathLst>
              </a:custGeom>
              <a:solidFill>
                <a:srgbClr val="FFFF00"/>
              </a:solidFill>
              <a:ln w="16867" cap="flat">
                <a:noFill/>
                <a:prstDash val="solid"/>
                <a:miter/>
              </a:ln>
            </p:spPr>
            <p:txBody>
              <a:bodyPr rtlCol="0" anchor="ctr"/>
              <a:lstStyle/>
              <a:p>
                <a:endParaRPr lang="en-US"/>
              </a:p>
            </p:txBody>
          </p:sp>
        </p:grpSp>
        <p:pic>
          <p:nvPicPr>
            <p:cNvPr id="17" name="Picture 16">
              <a:extLst>
                <a:ext uri="{FF2B5EF4-FFF2-40B4-BE49-F238E27FC236}">
                  <a16:creationId xmlns:a16="http://schemas.microsoft.com/office/drawing/2014/main" id="{D5A26FD2-72D6-12FD-73B3-D566BBA34B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3423164"/>
              <a:ext cx="10530840" cy="1645920"/>
            </a:xfrm>
            <a:prstGeom prst="rect">
              <a:avLst/>
            </a:prstGeom>
          </p:spPr>
        </p:pic>
      </p:grpSp>
    </p:spTree>
    <p:extLst>
      <p:ext uri="{BB962C8B-B14F-4D97-AF65-F5344CB8AC3E}">
        <p14:creationId xmlns:p14="http://schemas.microsoft.com/office/powerpoint/2010/main" val="32812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B38334-0E15-8055-655B-D58DA4A53D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 y="1264920"/>
            <a:ext cx="11186160" cy="4328160"/>
          </a:xfrm>
          <a:prstGeom prst="rect">
            <a:avLst/>
          </a:prstGeom>
        </p:spPr>
      </p:pic>
    </p:spTree>
    <p:extLst>
      <p:ext uri="{BB962C8B-B14F-4D97-AF65-F5344CB8AC3E}">
        <p14:creationId xmlns:p14="http://schemas.microsoft.com/office/powerpoint/2010/main" val="199481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9D97-6C30-B752-730F-54690EEFA86E}"/>
              </a:ext>
            </a:extLst>
          </p:cNvPr>
          <p:cNvSpPr>
            <a:spLocks noGrp="1"/>
          </p:cNvSpPr>
          <p:nvPr>
            <p:ph type="title"/>
          </p:nvPr>
        </p:nvSpPr>
        <p:spPr>
          <a:xfrm>
            <a:off x="397476" y="234563"/>
            <a:ext cx="10515600" cy="726883"/>
          </a:xfrm>
        </p:spPr>
        <p:txBody>
          <a:bodyPr>
            <a:normAutofit/>
          </a:bodyPr>
          <a:lstStyle/>
          <a:p>
            <a:pPr algn="ctr"/>
            <a:r>
              <a:rPr lang="en-US" sz="3600" b="1" dirty="0">
                <a:latin typeface="+mn-lt"/>
              </a:rPr>
              <a:t>Macro Trends (Forces) On Our Doorstep</a:t>
            </a:r>
          </a:p>
        </p:txBody>
      </p:sp>
      <p:sp>
        <p:nvSpPr>
          <p:cNvPr id="8" name="TextBox 7">
            <a:extLst>
              <a:ext uri="{FF2B5EF4-FFF2-40B4-BE49-F238E27FC236}">
                <a16:creationId xmlns:a16="http://schemas.microsoft.com/office/drawing/2014/main" id="{0266C259-F1C2-6961-E616-6B5C0E0ADCC4}"/>
              </a:ext>
            </a:extLst>
          </p:cNvPr>
          <p:cNvSpPr txBox="1"/>
          <p:nvPr/>
        </p:nvSpPr>
        <p:spPr>
          <a:xfrm>
            <a:off x="220221" y="1018585"/>
            <a:ext cx="11872144" cy="430887"/>
          </a:xfrm>
          <a:prstGeom prst="rect">
            <a:avLst/>
          </a:prstGeom>
          <a:solidFill>
            <a:schemeClr val="accent1"/>
          </a:solid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Inter"/>
                <a:ea typeface="+mn-ea"/>
                <a:cs typeface="+mn-cs"/>
              </a:rPr>
              <a:t>Approx. Numbers 2023: </a:t>
            </a:r>
            <a:r>
              <a:rPr kumimoji="0" lang="en-US" sz="2200" b="0" i="1" u="none" strike="noStrike" kern="1200" cap="none" spc="0" normalizeH="0" baseline="0" noProof="0" dirty="0">
                <a:ln>
                  <a:noFill/>
                </a:ln>
                <a:solidFill>
                  <a:prstClr val="white"/>
                </a:solidFill>
                <a:effectLst/>
                <a:uLnTx/>
                <a:uFillTx/>
                <a:latin typeface="Inter"/>
                <a:ea typeface="+mn-ea"/>
                <a:cs typeface="+mn-cs"/>
              </a:rPr>
              <a:t>USA Population </a:t>
            </a:r>
            <a:r>
              <a:rPr kumimoji="0" lang="en-US" sz="2200" b="1" i="1" u="none" strike="noStrike" kern="1200" cap="none" spc="0" normalizeH="0" baseline="0" noProof="0" dirty="0">
                <a:ln>
                  <a:noFill/>
                </a:ln>
                <a:solidFill>
                  <a:prstClr val="white"/>
                </a:solidFill>
                <a:effectLst/>
                <a:uLnTx/>
                <a:uFillTx/>
                <a:latin typeface="Inter"/>
                <a:ea typeface="+mn-ea"/>
                <a:cs typeface="+mn-cs"/>
              </a:rPr>
              <a:t>332 M</a:t>
            </a:r>
            <a:r>
              <a:rPr kumimoji="0" lang="en-US" sz="2200" b="0" i="1" u="none" strike="noStrike" kern="1200" cap="none" spc="0" normalizeH="0" baseline="0" noProof="0" dirty="0">
                <a:ln>
                  <a:noFill/>
                </a:ln>
                <a:solidFill>
                  <a:prstClr val="white"/>
                </a:solidFill>
                <a:effectLst/>
                <a:uLnTx/>
                <a:uFillTx/>
                <a:latin typeface="Inter"/>
                <a:ea typeface="+mn-ea"/>
                <a:cs typeface="+mn-cs"/>
              </a:rPr>
              <a:t> : USA Labor Force </a:t>
            </a:r>
            <a:r>
              <a:rPr kumimoji="0" lang="en-US" sz="2200" b="1" i="1" u="none" strike="noStrike" kern="1200" cap="none" spc="0" normalizeH="0" baseline="0" noProof="0" dirty="0">
                <a:ln>
                  <a:noFill/>
                </a:ln>
                <a:solidFill>
                  <a:prstClr val="white"/>
                </a:solidFill>
                <a:effectLst/>
                <a:uLnTx/>
                <a:uFillTx/>
                <a:latin typeface="Inter"/>
                <a:ea typeface="+mn-ea"/>
                <a:cs typeface="+mn-cs"/>
              </a:rPr>
              <a:t>160M</a:t>
            </a:r>
            <a:r>
              <a:rPr kumimoji="0" lang="en-US" sz="2200" b="0" i="1" u="none" strike="noStrike" kern="1200" cap="none" spc="0" normalizeH="0" baseline="0" noProof="0" dirty="0">
                <a:ln>
                  <a:noFill/>
                </a:ln>
                <a:solidFill>
                  <a:prstClr val="white"/>
                </a:solidFill>
                <a:effectLst/>
                <a:uLnTx/>
                <a:uFillTx/>
                <a:latin typeface="Inter"/>
                <a:ea typeface="+mn-ea"/>
                <a:cs typeface="+mn-cs"/>
              </a:rPr>
              <a:t> : Labor Force $/Hour </a:t>
            </a:r>
            <a:r>
              <a:rPr kumimoji="0" lang="en-US" sz="2200" b="1" i="1" u="none" strike="noStrike" kern="1200" cap="none" spc="0" normalizeH="0" baseline="0" noProof="0" dirty="0">
                <a:ln>
                  <a:noFill/>
                </a:ln>
                <a:solidFill>
                  <a:prstClr val="white"/>
                </a:solidFill>
                <a:effectLst/>
                <a:uLnTx/>
                <a:uFillTx/>
                <a:latin typeface="Inter"/>
                <a:ea typeface="+mn-ea"/>
                <a:cs typeface="+mn-cs"/>
              </a:rPr>
              <a:t>80M</a:t>
            </a:r>
          </a:p>
        </p:txBody>
      </p:sp>
      <p:sp>
        <p:nvSpPr>
          <p:cNvPr id="9" name="Rectangle 8">
            <a:extLst>
              <a:ext uri="{FF2B5EF4-FFF2-40B4-BE49-F238E27FC236}">
                <a16:creationId xmlns:a16="http://schemas.microsoft.com/office/drawing/2014/main" id="{CDFF8947-045D-5EE2-0E65-2C6FBC242C05}"/>
              </a:ext>
            </a:extLst>
          </p:cNvPr>
          <p:cNvSpPr/>
          <p:nvPr/>
        </p:nvSpPr>
        <p:spPr>
          <a:xfrm>
            <a:off x="1135995" y="2343562"/>
            <a:ext cx="1332662" cy="61497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Aging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Population</a:t>
            </a:r>
          </a:p>
        </p:txBody>
      </p:sp>
      <p:sp>
        <p:nvSpPr>
          <p:cNvPr id="10" name="Rectangle 9">
            <a:extLst>
              <a:ext uri="{FF2B5EF4-FFF2-40B4-BE49-F238E27FC236}">
                <a16:creationId xmlns:a16="http://schemas.microsoft.com/office/drawing/2014/main" id="{90E7B837-CC1D-599D-5C36-30E31E71AA4B}"/>
              </a:ext>
            </a:extLst>
          </p:cNvPr>
          <p:cNvSpPr/>
          <p:nvPr/>
        </p:nvSpPr>
        <p:spPr>
          <a:xfrm>
            <a:off x="2553268" y="2334116"/>
            <a:ext cx="1033841" cy="61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Birth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Rates</a:t>
            </a:r>
          </a:p>
        </p:txBody>
      </p:sp>
      <p:sp>
        <p:nvSpPr>
          <p:cNvPr id="11" name="Rectangle 10">
            <a:extLst>
              <a:ext uri="{FF2B5EF4-FFF2-40B4-BE49-F238E27FC236}">
                <a16:creationId xmlns:a16="http://schemas.microsoft.com/office/drawing/2014/main" id="{8D49759C-89A1-00A4-4585-547FDB8377F0}"/>
              </a:ext>
            </a:extLst>
          </p:cNvPr>
          <p:cNvSpPr/>
          <p:nvPr/>
        </p:nvSpPr>
        <p:spPr>
          <a:xfrm>
            <a:off x="7544467" y="2320532"/>
            <a:ext cx="1354622" cy="61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Legal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Immigration</a:t>
            </a:r>
          </a:p>
        </p:txBody>
      </p:sp>
      <p:sp>
        <p:nvSpPr>
          <p:cNvPr id="12" name="Rectangle 11">
            <a:extLst>
              <a:ext uri="{FF2B5EF4-FFF2-40B4-BE49-F238E27FC236}">
                <a16:creationId xmlns:a16="http://schemas.microsoft.com/office/drawing/2014/main" id="{A7F76707-291F-FD0F-3A01-E8B5A3331A36}"/>
              </a:ext>
            </a:extLst>
          </p:cNvPr>
          <p:cNvSpPr/>
          <p:nvPr/>
        </p:nvSpPr>
        <p:spPr>
          <a:xfrm>
            <a:off x="5225679" y="2329840"/>
            <a:ext cx="870321" cy="61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Gap</a:t>
            </a:r>
          </a:p>
        </p:txBody>
      </p:sp>
      <p:sp>
        <p:nvSpPr>
          <p:cNvPr id="13" name="Rectangle 12">
            <a:extLst>
              <a:ext uri="{FF2B5EF4-FFF2-40B4-BE49-F238E27FC236}">
                <a16:creationId xmlns:a16="http://schemas.microsoft.com/office/drawing/2014/main" id="{C464B1B8-F571-FCF2-1742-B61893ADDC75}"/>
              </a:ext>
            </a:extLst>
          </p:cNvPr>
          <p:cNvSpPr/>
          <p:nvPr/>
        </p:nvSpPr>
        <p:spPr>
          <a:xfrm>
            <a:off x="9030383" y="2329840"/>
            <a:ext cx="1576431" cy="61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Productivity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Net Tech Jobs</a:t>
            </a:r>
          </a:p>
        </p:txBody>
      </p:sp>
      <p:sp>
        <p:nvSpPr>
          <p:cNvPr id="14" name="Rectangle 13">
            <a:extLst>
              <a:ext uri="{FF2B5EF4-FFF2-40B4-BE49-F238E27FC236}">
                <a16:creationId xmlns:a16="http://schemas.microsoft.com/office/drawing/2014/main" id="{A4DBB3F5-1EE5-16FE-3E92-099EB817A485}"/>
              </a:ext>
            </a:extLst>
          </p:cNvPr>
          <p:cNvSpPr/>
          <p:nvPr/>
        </p:nvSpPr>
        <p:spPr>
          <a:xfrm>
            <a:off x="3679985" y="2334116"/>
            <a:ext cx="1462064" cy="61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Labor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Participation</a:t>
            </a:r>
          </a:p>
        </p:txBody>
      </p:sp>
      <p:sp>
        <p:nvSpPr>
          <p:cNvPr id="15" name="Arrow: Striped Right 20">
            <a:extLst>
              <a:ext uri="{FF2B5EF4-FFF2-40B4-BE49-F238E27FC236}">
                <a16:creationId xmlns:a16="http://schemas.microsoft.com/office/drawing/2014/main" id="{895C00FD-D9E4-6FC4-50A2-CCD90334B2E6}"/>
              </a:ext>
            </a:extLst>
          </p:cNvPr>
          <p:cNvSpPr/>
          <p:nvPr/>
        </p:nvSpPr>
        <p:spPr>
          <a:xfrm rot="16200000">
            <a:off x="1528289" y="1695804"/>
            <a:ext cx="600075" cy="469871"/>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Striped Right 21">
            <a:extLst>
              <a:ext uri="{FF2B5EF4-FFF2-40B4-BE49-F238E27FC236}">
                <a16:creationId xmlns:a16="http://schemas.microsoft.com/office/drawing/2014/main" id="{F54E17F6-8B95-1D2F-CA17-0DFA68E4959E}"/>
              </a:ext>
            </a:extLst>
          </p:cNvPr>
          <p:cNvSpPr/>
          <p:nvPr/>
        </p:nvSpPr>
        <p:spPr>
          <a:xfrm rot="5400000">
            <a:off x="2766471" y="1707985"/>
            <a:ext cx="600075" cy="469871"/>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Striped Right 22">
            <a:extLst>
              <a:ext uri="{FF2B5EF4-FFF2-40B4-BE49-F238E27FC236}">
                <a16:creationId xmlns:a16="http://schemas.microsoft.com/office/drawing/2014/main" id="{E876D854-E996-2F8C-4516-58B63C247A4A}"/>
              </a:ext>
            </a:extLst>
          </p:cNvPr>
          <p:cNvSpPr/>
          <p:nvPr/>
        </p:nvSpPr>
        <p:spPr>
          <a:xfrm rot="16200000">
            <a:off x="5355239" y="1679785"/>
            <a:ext cx="600075" cy="469871"/>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Striped Right 23">
            <a:extLst>
              <a:ext uri="{FF2B5EF4-FFF2-40B4-BE49-F238E27FC236}">
                <a16:creationId xmlns:a16="http://schemas.microsoft.com/office/drawing/2014/main" id="{7132B512-80A0-FCB4-A95D-3DBC8DB86342}"/>
              </a:ext>
            </a:extLst>
          </p:cNvPr>
          <p:cNvSpPr/>
          <p:nvPr/>
        </p:nvSpPr>
        <p:spPr>
          <a:xfrm rot="5400000">
            <a:off x="4043284" y="1688898"/>
            <a:ext cx="600075" cy="469871"/>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Arrow: Striped Right 24">
            <a:extLst>
              <a:ext uri="{FF2B5EF4-FFF2-40B4-BE49-F238E27FC236}">
                <a16:creationId xmlns:a16="http://schemas.microsoft.com/office/drawing/2014/main" id="{AE0FCC51-DAB9-0886-9929-0050A1880886}"/>
              </a:ext>
            </a:extLst>
          </p:cNvPr>
          <p:cNvSpPr/>
          <p:nvPr/>
        </p:nvSpPr>
        <p:spPr>
          <a:xfrm rot="5400000">
            <a:off x="7865336" y="1707985"/>
            <a:ext cx="600075" cy="469871"/>
          </a:xfrm>
          <a:prstGeom prst="strip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D3BFC33-3728-4164-D2C5-AF9B0CA4E3F3}"/>
              </a:ext>
            </a:extLst>
          </p:cNvPr>
          <p:cNvSpPr/>
          <p:nvPr/>
        </p:nvSpPr>
        <p:spPr>
          <a:xfrm>
            <a:off x="10743963" y="2312402"/>
            <a:ext cx="1332662" cy="61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Attitudinal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Shifts</a:t>
            </a:r>
          </a:p>
        </p:txBody>
      </p:sp>
      <p:sp>
        <p:nvSpPr>
          <p:cNvPr id="21" name="Callout: Quad Arrow 32">
            <a:extLst>
              <a:ext uri="{FF2B5EF4-FFF2-40B4-BE49-F238E27FC236}">
                <a16:creationId xmlns:a16="http://schemas.microsoft.com/office/drawing/2014/main" id="{D2D17861-5C67-8160-E66D-875CB14E9B53}"/>
              </a:ext>
            </a:extLst>
          </p:cNvPr>
          <p:cNvSpPr/>
          <p:nvPr/>
        </p:nvSpPr>
        <p:spPr>
          <a:xfrm>
            <a:off x="10997375" y="1582840"/>
            <a:ext cx="705258" cy="614978"/>
          </a:xfrm>
          <a:prstGeom prst="quad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Arrow: Striped Right 25">
            <a:extLst>
              <a:ext uri="{FF2B5EF4-FFF2-40B4-BE49-F238E27FC236}">
                <a16:creationId xmlns:a16="http://schemas.microsoft.com/office/drawing/2014/main" id="{EA43F179-2A8A-6553-DFF4-4543714621F4}"/>
              </a:ext>
            </a:extLst>
          </p:cNvPr>
          <p:cNvSpPr/>
          <p:nvPr/>
        </p:nvSpPr>
        <p:spPr>
          <a:xfrm rot="16200000">
            <a:off x="302083" y="1672335"/>
            <a:ext cx="600075" cy="469871"/>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Arrow: Striped Right 26">
            <a:extLst>
              <a:ext uri="{FF2B5EF4-FFF2-40B4-BE49-F238E27FC236}">
                <a16:creationId xmlns:a16="http://schemas.microsoft.com/office/drawing/2014/main" id="{4F548CF6-A182-A275-9ACD-E87C57E7617A}"/>
              </a:ext>
            </a:extLst>
          </p:cNvPr>
          <p:cNvSpPr/>
          <p:nvPr/>
        </p:nvSpPr>
        <p:spPr>
          <a:xfrm rot="16200000">
            <a:off x="9518560" y="1608531"/>
            <a:ext cx="600075" cy="527021"/>
          </a:xfrm>
          <a:prstGeom prst="strip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82C93FE-7630-8774-F1EB-13D0FF6A8BA0}"/>
              </a:ext>
            </a:extLst>
          </p:cNvPr>
          <p:cNvSpPr/>
          <p:nvPr/>
        </p:nvSpPr>
        <p:spPr>
          <a:xfrm>
            <a:off x="6227294" y="2320532"/>
            <a:ext cx="1185879" cy="61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College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Education</a:t>
            </a:r>
          </a:p>
        </p:txBody>
      </p:sp>
      <p:sp>
        <p:nvSpPr>
          <p:cNvPr id="25" name="Arrow: Striped Right 33">
            <a:extLst>
              <a:ext uri="{FF2B5EF4-FFF2-40B4-BE49-F238E27FC236}">
                <a16:creationId xmlns:a16="http://schemas.microsoft.com/office/drawing/2014/main" id="{24D6292B-0FF1-FAEA-D39A-5EAB19597069}"/>
              </a:ext>
            </a:extLst>
          </p:cNvPr>
          <p:cNvSpPr/>
          <p:nvPr/>
        </p:nvSpPr>
        <p:spPr>
          <a:xfrm rot="16200000">
            <a:off x="6499028" y="1688898"/>
            <a:ext cx="600075" cy="469871"/>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0539E5F-5331-418E-ECFB-40D1B62A4232}"/>
              </a:ext>
            </a:extLst>
          </p:cNvPr>
          <p:cNvSpPr/>
          <p:nvPr/>
        </p:nvSpPr>
        <p:spPr>
          <a:xfrm>
            <a:off x="49740" y="2334116"/>
            <a:ext cx="1033840" cy="61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Planned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GDP</a:t>
            </a:r>
          </a:p>
        </p:txBody>
      </p:sp>
      <p:sp>
        <p:nvSpPr>
          <p:cNvPr id="4" name="Arrow: Right 2">
            <a:extLst>
              <a:ext uri="{FF2B5EF4-FFF2-40B4-BE49-F238E27FC236}">
                <a16:creationId xmlns:a16="http://schemas.microsoft.com/office/drawing/2014/main" id="{B6CB24A1-A4E5-E8EC-A7AC-C7993BA99690}"/>
              </a:ext>
            </a:extLst>
          </p:cNvPr>
          <p:cNvSpPr/>
          <p:nvPr/>
        </p:nvSpPr>
        <p:spPr>
          <a:xfrm>
            <a:off x="284205" y="3007019"/>
            <a:ext cx="11623590" cy="76098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70C0"/>
                </a:solidFill>
              </a:rPr>
              <a:t>In addition to decades of learning from our Enterprise Excellence work, we know that </a:t>
            </a:r>
            <a:r>
              <a:rPr lang="en-US" sz="1600" b="1" dirty="0">
                <a:solidFill>
                  <a:srgbClr val="0070C0"/>
                </a:solidFill>
              </a:rPr>
              <a:t>People and Culture </a:t>
            </a:r>
            <a:r>
              <a:rPr lang="en-US" sz="1600" dirty="0">
                <a:solidFill>
                  <a:srgbClr val="0070C0"/>
                </a:solidFill>
              </a:rPr>
              <a:t>drive everything …</a:t>
            </a:r>
          </a:p>
        </p:txBody>
      </p:sp>
      <p:pic>
        <p:nvPicPr>
          <p:cNvPr id="5" name="Picture 4">
            <a:extLst>
              <a:ext uri="{FF2B5EF4-FFF2-40B4-BE49-F238E27FC236}">
                <a16:creationId xmlns:a16="http://schemas.microsoft.com/office/drawing/2014/main" id="{98B42DFD-84D9-75B7-082B-594B33B80A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43206" y="3695604"/>
            <a:ext cx="8705588" cy="3063388"/>
          </a:xfrm>
          <a:prstGeom prst="rect">
            <a:avLst/>
          </a:prstGeom>
        </p:spPr>
      </p:pic>
    </p:spTree>
    <p:extLst>
      <p:ext uri="{BB962C8B-B14F-4D97-AF65-F5344CB8AC3E}">
        <p14:creationId xmlns:p14="http://schemas.microsoft.com/office/powerpoint/2010/main" val="411710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6E85F-777D-60CC-DF3C-6E447D31F171}"/>
              </a:ext>
            </a:extLst>
          </p:cNvPr>
          <p:cNvSpPr txBox="1"/>
          <p:nvPr/>
        </p:nvSpPr>
        <p:spPr>
          <a:xfrm>
            <a:off x="-587562" y="183180"/>
            <a:ext cx="11904083" cy="1144929"/>
          </a:xfrm>
          <a:prstGeom prst="rect">
            <a:avLst/>
          </a:prstGeom>
          <a:noFill/>
        </p:spPr>
        <p:txBody>
          <a:bodyPr wrap="square">
            <a:spAutoFit/>
          </a:bodyPr>
          <a:lstStyle/>
          <a:p>
            <a:pPr marL="0" marR="0" lvl="0" indent="0" algn="ctr" fontAlgn="auto">
              <a:lnSpc>
                <a:spcPct val="90000"/>
              </a:lnSpc>
              <a:spcBef>
                <a:spcPct val="0"/>
              </a:spcBef>
              <a:spcAft>
                <a:spcPts val="0"/>
              </a:spcAft>
              <a:buClrTx/>
              <a:buSzTx/>
              <a:tabLst/>
              <a:defRPr/>
            </a:pPr>
            <a:r>
              <a:rPr lang="en-US" sz="3600" b="1" dirty="0">
                <a:solidFill>
                  <a:srgbClr val="202124"/>
                </a:solidFill>
                <a:ea typeface="+mj-ea"/>
                <a:cs typeface="+mj-cs"/>
              </a:rPr>
              <a:t>Our Personal Beliefs &amp; Organizational Decisions</a:t>
            </a:r>
            <a:endParaRPr lang="en-US" sz="3600" b="1" dirty="0">
              <a:solidFill>
                <a:srgbClr val="20212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endParaRPr>
          </a:p>
        </p:txBody>
      </p:sp>
      <p:pic>
        <p:nvPicPr>
          <p:cNvPr id="2" name="Picture 1">
            <a:extLst>
              <a:ext uri="{FF2B5EF4-FFF2-40B4-BE49-F238E27FC236}">
                <a16:creationId xmlns:a16="http://schemas.microsoft.com/office/drawing/2014/main" id="{D2CEE3AF-D3CA-9D3B-E984-A71EA86990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2822" y="3329167"/>
            <a:ext cx="6465840" cy="3419311"/>
          </a:xfrm>
          <a:prstGeom prst="rect">
            <a:avLst/>
          </a:prstGeom>
        </p:spPr>
      </p:pic>
      <p:pic>
        <p:nvPicPr>
          <p:cNvPr id="6" name="Picture 5">
            <a:extLst>
              <a:ext uri="{FF2B5EF4-FFF2-40B4-BE49-F238E27FC236}">
                <a16:creationId xmlns:a16="http://schemas.microsoft.com/office/drawing/2014/main" id="{DB1EC6B9-3A4D-E15E-E1DC-D87A7C8DE3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385" y="914400"/>
            <a:ext cx="6100341" cy="2297531"/>
          </a:xfrm>
          <a:prstGeom prst="rect">
            <a:avLst/>
          </a:prstGeom>
        </p:spPr>
      </p:pic>
      <p:pic>
        <p:nvPicPr>
          <p:cNvPr id="7" name="Picture 6">
            <a:extLst>
              <a:ext uri="{FF2B5EF4-FFF2-40B4-BE49-F238E27FC236}">
                <a16:creationId xmlns:a16="http://schemas.microsoft.com/office/drawing/2014/main" id="{9682AA63-F83F-D404-1687-2C36775CDA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8150" y="3539963"/>
            <a:ext cx="2137405" cy="3077103"/>
          </a:xfrm>
          <a:prstGeom prst="rect">
            <a:avLst/>
          </a:prstGeom>
        </p:spPr>
      </p:pic>
      <p:pic>
        <p:nvPicPr>
          <p:cNvPr id="8" name="Picture 7">
            <a:extLst>
              <a:ext uri="{FF2B5EF4-FFF2-40B4-BE49-F238E27FC236}">
                <a16:creationId xmlns:a16="http://schemas.microsoft.com/office/drawing/2014/main" id="{4B3ED670-3279-4E95-55CD-ADA5C6907E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9338" y="1207408"/>
            <a:ext cx="1959201" cy="1133213"/>
          </a:xfrm>
          <a:prstGeom prst="rect">
            <a:avLst/>
          </a:prstGeom>
        </p:spPr>
      </p:pic>
      <p:pic>
        <p:nvPicPr>
          <p:cNvPr id="9" name="Picture 8">
            <a:extLst>
              <a:ext uri="{FF2B5EF4-FFF2-40B4-BE49-F238E27FC236}">
                <a16:creationId xmlns:a16="http://schemas.microsoft.com/office/drawing/2014/main" id="{717A01F1-C5DE-8454-5FC9-2029B9213C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22151" y="1207409"/>
            <a:ext cx="2015555" cy="1133212"/>
          </a:xfrm>
          <a:prstGeom prst="rect">
            <a:avLst/>
          </a:prstGeom>
        </p:spPr>
      </p:pic>
    </p:spTree>
    <p:extLst>
      <p:ext uri="{BB962C8B-B14F-4D97-AF65-F5344CB8AC3E}">
        <p14:creationId xmlns:p14="http://schemas.microsoft.com/office/powerpoint/2010/main" val="35781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A675145-3A60-2B26-EC66-281A7FE306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730" y="1257300"/>
            <a:ext cx="10416540" cy="4343400"/>
          </a:xfrm>
          <a:prstGeom prst="rect">
            <a:avLst/>
          </a:prstGeom>
        </p:spPr>
      </p:pic>
    </p:spTree>
    <p:extLst>
      <p:ext uri="{BB962C8B-B14F-4D97-AF65-F5344CB8AC3E}">
        <p14:creationId xmlns:p14="http://schemas.microsoft.com/office/powerpoint/2010/main" val="555687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1FF05C-0C97-2544-82A7-C3228F4B96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543" y="270611"/>
            <a:ext cx="10236366" cy="1581150"/>
          </a:xfrm>
          <a:prstGeom prst="rect">
            <a:avLst/>
          </a:prstGeom>
        </p:spPr>
      </p:pic>
      <p:pic>
        <p:nvPicPr>
          <p:cNvPr id="9" name="Picture 8">
            <a:extLst>
              <a:ext uri="{FF2B5EF4-FFF2-40B4-BE49-F238E27FC236}">
                <a16:creationId xmlns:a16="http://schemas.microsoft.com/office/drawing/2014/main" id="{97F7DF16-4E5F-3B55-7FBC-168DFB7CBF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543" y="1927191"/>
            <a:ext cx="11602785" cy="2452303"/>
          </a:xfrm>
          <a:prstGeom prst="rect">
            <a:avLst/>
          </a:prstGeom>
        </p:spPr>
      </p:pic>
      <p:pic>
        <p:nvPicPr>
          <p:cNvPr id="10" name="Picture 9">
            <a:extLst>
              <a:ext uri="{FF2B5EF4-FFF2-40B4-BE49-F238E27FC236}">
                <a16:creationId xmlns:a16="http://schemas.microsoft.com/office/drawing/2014/main" id="{00F5C626-6DDC-33D7-4ECD-686999A833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542" y="4533499"/>
            <a:ext cx="11602785" cy="2053890"/>
          </a:xfrm>
          <a:prstGeom prst="rect">
            <a:avLst/>
          </a:prstGeom>
        </p:spPr>
      </p:pic>
      <p:sp>
        <p:nvSpPr>
          <p:cNvPr id="11" name="Rectangle: Rounded Corners 10">
            <a:extLst>
              <a:ext uri="{FF2B5EF4-FFF2-40B4-BE49-F238E27FC236}">
                <a16:creationId xmlns:a16="http://schemas.microsoft.com/office/drawing/2014/main" id="{EDEF9726-D0A2-ED6F-A36F-BF3FD5D3264E}"/>
              </a:ext>
            </a:extLst>
          </p:cNvPr>
          <p:cNvSpPr/>
          <p:nvPr/>
        </p:nvSpPr>
        <p:spPr>
          <a:xfrm>
            <a:off x="9663764" y="4889634"/>
            <a:ext cx="2021305" cy="54864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2258BEE-557C-AC22-2D3C-9ADD68DD4CDD}"/>
              </a:ext>
            </a:extLst>
          </p:cNvPr>
          <p:cNvSpPr/>
          <p:nvPr/>
        </p:nvSpPr>
        <p:spPr>
          <a:xfrm>
            <a:off x="9750022" y="6256421"/>
            <a:ext cx="2021305" cy="33096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1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6568C-E85D-EDA2-F9F6-00213E6B500A}"/>
              </a:ext>
            </a:extLst>
          </p:cNvPr>
          <p:cNvPicPr>
            <a:picLocks noChangeAspect="1"/>
          </p:cNvPicPr>
          <p:nvPr/>
        </p:nvPicPr>
        <p:blipFill>
          <a:blip r:embed="rId2"/>
          <a:stretch>
            <a:fillRect/>
          </a:stretch>
        </p:blipFill>
        <p:spPr>
          <a:xfrm>
            <a:off x="0" y="241300"/>
            <a:ext cx="5118100" cy="6616700"/>
          </a:xfrm>
          <a:prstGeom prst="rect">
            <a:avLst/>
          </a:prstGeom>
        </p:spPr>
      </p:pic>
      <p:sp>
        <p:nvSpPr>
          <p:cNvPr id="2" name="Title 1">
            <a:extLst>
              <a:ext uri="{FF2B5EF4-FFF2-40B4-BE49-F238E27FC236}">
                <a16:creationId xmlns:a16="http://schemas.microsoft.com/office/drawing/2014/main" id="{4FCAFB91-283A-0B26-B024-EA4D6D5999BE}"/>
              </a:ext>
            </a:extLst>
          </p:cNvPr>
          <p:cNvSpPr>
            <a:spLocks noGrp="1"/>
          </p:cNvSpPr>
          <p:nvPr>
            <p:ph type="title"/>
          </p:nvPr>
        </p:nvSpPr>
        <p:spPr>
          <a:xfrm>
            <a:off x="838200" y="58990"/>
            <a:ext cx="10515600" cy="1046298"/>
          </a:xfrm>
        </p:spPr>
        <p:txBody>
          <a:bodyPr>
            <a:normAutofit/>
          </a:bodyPr>
          <a:lstStyle/>
          <a:p>
            <a:pPr algn="ctr"/>
            <a:r>
              <a:rPr lang="en-US" sz="3600" b="1" dirty="0">
                <a:latin typeface="+mn-lt"/>
              </a:rPr>
              <a:t>The Path Forward</a:t>
            </a:r>
          </a:p>
        </p:txBody>
      </p:sp>
      <p:sp>
        <p:nvSpPr>
          <p:cNvPr id="4" name="TextBox 3">
            <a:extLst>
              <a:ext uri="{FF2B5EF4-FFF2-40B4-BE49-F238E27FC236}">
                <a16:creationId xmlns:a16="http://schemas.microsoft.com/office/drawing/2014/main" id="{D3E7BC6A-25AE-9600-99DE-30C2158CB642}"/>
              </a:ext>
            </a:extLst>
          </p:cNvPr>
          <p:cNvSpPr txBox="1"/>
          <p:nvPr/>
        </p:nvSpPr>
        <p:spPr>
          <a:xfrm>
            <a:off x="5118100" y="1105288"/>
            <a:ext cx="6913479" cy="5447645"/>
          </a:xfrm>
          <a:prstGeom prst="rect">
            <a:avLst/>
          </a:prstGeom>
          <a:noFill/>
        </p:spPr>
        <p:txBody>
          <a:bodyPr wrap="square">
            <a:spAutoFit/>
          </a:bodyPr>
          <a:lstStyle/>
          <a:p>
            <a:r>
              <a:rPr lang="en-US" sz="2200" b="1" i="0" u="none" strike="noStrike" baseline="0" dirty="0">
                <a:solidFill>
                  <a:schemeClr val="accent1"/>
                </a:solidFill>
                <a:latin typeface="Calibri" panose="020F0502020204030204" pitchFamily="34" charset="0"/>
              </a:rPr>
              <a:t>Purpose:</a:t>
            </a:r>
            <a:r>
              <a:rPr lang="en-US" sz="2200" b="0" i="0" u="none" strike="noStrike" baseline="0" dirty="0">
                <a:solidFill>
                  <a:schemeClr val="accent1"/>
                </a:solidFill>
                <a:latin typeface="Calibri" panose="020F0502020204030204" pitchFamily="34" charset="0"/>
              </a:rPr>
              <a:t> </a:t>
            </a:r>
            <a:r>
              <a:rPr lang="en-US" sz="2200" b="0" i="0" u="none" strike="noStrike" baseline="0" dirty="0">
                <a:solidFill>
                  <a:srgbClr val="000000"/>
                </a:solidFill>
                <a:latin typeface="Calibri" panose="020F0502020204030204" pitchFamily="34" charset="0"/>
              </a:rPr>
              <a:t>To  build a </a:t>
            </a:r>
            <a:r>
              <a:rPr lang="en-US" sz="2200" b="1" i="0" u="none" strike="noStrike" baseline="0" dirty="0">
                <a:solidFill>
                  <a:srgbClr val="000000"/>
                </a:solidFill>
                <a:latin typeface="Calibri" panose="020F0502020204030204" pitchFamily="34" charset="0"/>
              </a:rPr>
              <a:t>Meaningful Employment Environment (MEE) </a:t>
            </a:r>
            <a:r>
              <a:rPr lang="en-US" sz="2200" b="0" i="0" u="none" strike="noStrike" baseline="0" dirty="0">
                <a:solidFill>
                  <a:srgbClr val="000000"/>
                </a:solidFill>
                <a:latin typeface="Calibri" panose="020F0502020204030204" pitchFamily="34" charset="0"/>
              </a:rPr>
              <a:t>from the perspective of the organization, leadership and all team members.  This work results in the creation of three specific paths forward, </a:t>
            </a:r>
            <a:r>
              <a:rPr lang="en-US" sz="2200" b="1" i="1" u="none" strike="noStrike" baseline="0" dirty="0">
                <a:solidFill>
                  <a:srgbClr val="000000"/>
                </a:solidFill>
                <a:latin typeface="Calibri" panose="020F0502020204030204" pitchFamily="34" charset="0"/>
              </a:rPr>
              <a:t>a plan for</a:t>
            </a:r>
            <a:r>
              <a:rPr lang="en-US" sz="2200" b="0" i="0" u="none" strike="noStrike" baseline="0" dirty="0">
                <a:solidFill>
                  <a:srgbClr val="000000"/>
                </a:solidFill>
                <a:latin typeface="Calibri" panose="020F0502020204030204" pitchFamily="34" charset="0"/>
              </a:rPr>
              <a:t>:</a:t>
            </a:r>
          </a:p>
          <a:p>
            <a:endParaRPr lang="en-US" sz="1800" b="0" i="0" u="none" strike="noStrike" baseline="0" dirty="0">
              <a:solidFill>
                <a:srgbClr val="000000"/>
              </a:solidFill>
              <a:latin typeface="Calibri" panose="020F0502020204030204" pitchFamily="34" charset="0"/>
            </a:endParaRPr>
          </a:p>
          <a:p>
            <a:r>
              <a:rPr lang="en-US" sz="2200" b="1" i="0" u="none" strike="noStrike" baseline="0" dirty="0">
                <a:solidFill>
                  <a:schemeClr val="accent1"/>
                </a:solidFill>
                <a:latin typeface="Calibri" panose="020F0502020204030204" pitchFamily="34" charset="0"/>
              </a:rPr>
              <a:t>Organizational Decisions: </a:t>
            </a:r>
            <a:endParaRPr lang="en-US" sz="2200" b="0" i="0" u="none" strike="noStrike" baseline="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How do we </a:t>
            </a:r>
            <a:r>
              <a:rPr lang="en-US" sz="2000" b="0" i="0" u="none" strike="noStrike" baseline="0" dirty="0">
                <a:solidFill>
                  <a:srgbClr val="000000"/>
                </a:solidFill>
                <a:latin typeface="Calibri" panose="020F0502020204030204" pitchFamily="34" charset="0"/>
              </a:rPr>
              <a:t>build the environment, so leaders and team members </a:t>
            </a:r>
            <a:r>
              <a:rPr lang="en-US" sz="2000" dirty="0">
                <a:solidFill>
                  <a:srgbClr val="000000"/>
                </a:solidFill>
                <a:latin typeface="Calibri" panose="020F0502020204030204" pitchFamily="34" charset="0"/>
              </a:rPr>
              <a:t>have everything needed to </a:t>
            </a:r>
            <a:r>
              <a:rPr lang="en-US" sz="2000" b="0" i="0" u="none" strike="noStrike" baseline="0" dirty="0">
                <a:solidFill>
                  <a:srgbClr val="000000"/>
                </a:solidFill>
                <a:latin typeface="Calibri" panose="020F0502020204030204" pitchFamily="34" charset="0"/>
              </a:rPr>
              <a:t>be successful?</a:t>
            </a:r>
          </a:p>
          <a:p>
            <a:endParaRPr lang="en-US" b="0" i="0" u="none" strike="noStrike" baseline="0" dirty="0">
              <a:solidFill>
                <a:srgbClr val="000000"/>
              </a:solidFill>
              <a:latin typeface="Calibri" panose="020F0502020204030204" pitchFamily="34" charset="0"/>
            </a:endParaRPr>
          </a:p>
          <a:p>
            <a:r>
              <a:rPr lang="en-US" sz="2200" b="1" i="0" u="none" strike="noStrike" baseline="0" dirty="0">
                <a:solidFill>
                  <a:schemeClr val="accent1"/>
                </a:solidFill>
                <a:latin typeface="Calibri" panose="020F0502020204030204" pitchFamily="34" charset="0"/>
              </a:rPr>
              <a:t>Leadership Behaviors: </a:t>
            </a:r>
          </a:p>
          <a:p>
            <a:r>
              <a:rPr lang="en-US" sz="2000" b="0" i="0" u="none" strike="noStrike" baseline="0" dirty="0">
                <a:solidFill>
                  <a:srgbClr val="000000"/>
                </a:solidFill>
                <a:latin typeface="Calibri" panose="020F0502020204030204" pitchFamily="34" charset="0"/>
              </a:rPr>
              <a:t>How will we develop people </a:t>
            </a:r>
            <a:r>
              <a:rPr lang="en-US" sz="2000" u="none" strike="noStrike" baseline="0" dirty="0">
                <a:solidFill>
                  <a:srgbClr val="000000"/>
                </a:solidFill>
                <a:latin typeface="Calibri" panose="020F0502020204030204" pitchFamily="34" charset="0"/>
              </a:rPr>
              <a:t>to lead with dignity</a:t>
            </a:r>
            <a:r>
              <a:rPr lang="en-US" sz="2000" dirty="0">
                <a:solidFill>
                  <a:srgbClr val="000000"/>
                </a:solidFill>
                <a:latin typeface="Calibri" panose="020F0502020204030204" pitchFamily="34" charset="0"/>
              </a:rPr>
              <a:t> </a:t>
            </a:r>
            <a:r>
              <a:rPr lang="en-US" sz="2000" u="none" strike="noStrike" baseline="0" dirty="0">
                <a:solidFill>
                  <a:srgbClr val="000000"/>
                </a:solidFill>
                <a:latin typeface="Calibri" panose="020F0502020204030204" pitchFamily="34" charset="0"/>
              </a:rPr>
              <a:t>and </a:t>
            </a:r>
            <a:r>
              <a:rPr lang="en-US" sz="2000" dirty="0">
                <a:solidFill>
                  <a:srgbClr val="000000"/>
                </a:solidFill>
                <a:latin typeface="Calibri" panose="020F0502020204030204" pitchFamily="34" charset="0"/>
              </a:rPr>
              <a:t>support their teams as they </a:t>
            </a:r>
            <a:r>
              <a:rPr lang="en-US" sz="2000" u="none" strike="noStrike" baseline="0" dirty="0">
                <a:solidFill>
                  <a:srgbClr val="000000"/>
                </a:solidFill>
                <a:latin typeface="Calibri" panose="020F0502020204030204" pitchFamily="34" charset="0"/>
              </a:rPr>
              <a:t>make the work more meaningful?</a:t>
            </a:r>
            <a:endParaRPr lang="en-US" sz="2000" b="1"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p>
          <a:p>
            <a:r>
              <a:rPr lang="en-US" sz="2200" b="1" i="0" u="none" strike="noStrike" baseline="0" dirty="0">
                <a:solidFill>
                  <a:schemeClr val="accent1"/>
                </a:solidFill>
                <a:latin typeface="Calibri" panose="020F0502020204030204" pitchFamily="34" charset="0"/>
              </a:rPr>
              <a:t>Team Member Participation:</a:t>
            </a:r>
          </a:p>
          <a:p>
            <a:r>
              <a:rPr lang="en-US" sz="2000" u="none" strike="noStrike" baseline="0" dirty="0">
                <a:solidFill>
                  <a:srgbClr val="000000"/>
                </a:solidFill>
                <a:latin typeface="Calibri" panose="020F0502020204030204" pitchFamily="34" charset="0"/>
              </a:rPr>
              <a:t>How will we garner the trust of team members so that they participate, learn and grow, perpetuating the meaningful work environment?</a:t>
            </a:r>
          </a:p>
        </p:txBody>
      </p:sp>
    </p:spTree>
    <p:extLst>
      <p:ext uri="{BB962C8B-B14F-4D97-AF65-F5344CB8AC3E}">
        <p14:creationId xmlns:p14="http://schemas.microsoft.com/office/powerpoint/2010/main" val="200034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6CFA-C12A-43C5-A5E1-A607DCB9CFC9}"/>
              </a:ext>
            </a:extLst>
          </p:cNvPr>
          <p:cNvSpPr>
            <a:spLocks noGrp="1"/>
          </p:cNvSpPr>
          <p:nvPr>
            <p:ph type="title"/>
          </p:nvPr>
        </p:nvSpPr>
        <p:spPr>
          <a:xfrm>
            <a:off x="5294376" y="0"/>
            <a:ext cx="5215208" cy="966614"/>
          </a:xfrm>
        </p:spPr>
        <p:txBody>
          <a:bodyPr>
            <a:noAutofit/>
          </a:bodyPr>
          <a:lstStyle/>
          <a:p>
            <a:pPr algn="ctr"/>
            <a:r>
              <a:rPr lang="en-US" sz="3600" b="1" dirty="0">
                <a:latin typeface="+mn-lt"/>
              </a:rPr>
              <a:t>Summary &amp; Call to Action</a:t>
            </a:r>
          </a:p>
        </p:txBody>
      </p:sp>
      <p:sp>
        <p:nvSpPr>
          <p:cNvPr id="29" name="Content Placeholder 28">
            <a:extLst>
              <a:ext uri="{FF2B5EF4-FFF2-40B4-BE49-F238E27FC236}">
                <a16:creationId xmlns:a16="http://schemas.microsoft.com/office/drawing/2014/main" id="{77B1CC34-2F18-5E8D-978E-5E905EB0117E}"/>
              </a:ext>
            </a:extLst>
          </p:cNvPr>
          <p:cNvSpPr>
            <a:spLocks noGrp="1"/>
          </p:cNvSpPr>
          <p:nvPr>
            <p:ph idx="1"/>
          </p:nvPr>
        </p:nvSpPr>
        <p:spPr>
          <a:xfrm>
            <a:off x="5638700" y="1148499"/>
            <a:ext cx="6229349" cy="5146424"/>
          </a:xfrm>
        </p:spPr>
        <p:txBody>
          <a:bodyPr>
            <a:normAutofit/>
          </a:bodyPr>
          <a:lstStyle/>
          <a:p>
            <a:r>
              <a:rPr lang="en-US" sz="2400" dirty="0">
                <a:latin typeface="+mn-lt"/>
              </a:rPr>
              <a:t>Workforce dynamics are changing fast…</a:t>
            </a:r>
          </a:p>
          <a:p>
            <a:r>
              <a:rPr lang="en-US" sz="2400" dirty="0">
                <a:latin typeface="+mn-lt"/>
              </a:rPr>
              <a:t>People have choices…</a:t>
            </a:r>
          </a:p>
          <a:p>
            <a:r>
              <a:rPr lang="en-US" sz="2400" dirty="0">
                <a:latin typeface="+mn-lt"/>
              </a:rPr>
              <a:t>People want and deserve better…</a:t>
            </a:r>
          </a:p>
          <a:p>
            <a:r>
              <a:rPr lang="en-US" sz="2400" dirty="0">
                <a:latin typeface="+mn-lt"/>
              </a:rPr>
              <a:t>A Meaningful Employment Environment is built by being </a:t>
            </a:r>
            <a:r>
              <a:rPr lang="en-US" i="1" dirty="0">
                <a:latin typeface="+mn-lt"/>
              </a:rPr>
              <a:t>intentional</a:t>
            </a:r>
            <a:r>
              <a:rPr lang="en-US" sz="2400" dirty="0">
                <a:latin typeface="+mn-lt"/>
              </a:rPr>
              <a:t> about:</a:t>
            </a:r>
          </a:p>
          <a:p>
            <a:pPr lvl="1"/>
            <a:r>
              <a:rPr lang="en-US" sz="2000" dirty="0">
                <a:latin typeface="+mn-lt"/>
              </a:rPr>
              <a:t>Organizational Decisions</a:t>
            </a:r>
          </a:p>
          <a:p>
            <a:pPr lvl="1"/>
            <a:r>
              <a:rPr lang="en-US" sz="2000" dirty="0">
                <a:latin typeface="+mn-lt"/>
              </a:rPr>
              <a:t>Leadership Behaviors</a:t>
            </a:r>
          </a:p>
          <a:p>
            <a:pPr lvl="1"/>
            <a:r>
              <a:rPr lang="en-US" sz="2000" dirty="0">
                <a:latin typeface="+mn-lt"/>
              </a:rPr>
              <a:t>Team Member Participation</a:t>
            </a:r>
          </a:p>
          <a:p>
            <a:pPr marL="457200" lvl="1" indent="0">
              <a:buNone/>
            </a:pPr>
            <a:endParaRPr lang="en-US" sz="2000" dirty="0">
              <a:latin typeface="+mn-lt"/>
            </a:endParaRPr>
          </a:p>
          <a:p>
            <a:pPr marL="0" indent="0" algn="ctr">
              <a:buNone/>
            </a:pPr>
            <a:r>
              <a:rPr lang="en-US" sz="3200" b="1" dirty="0">
                <a:solidFill>
                  <a:srgbClr val="4472C4"/>
                </a:solidFill>
                <a:latin typeface="+mn-lt"/>
              </a:rPr>
              <a:t>Dignity &amp; Meaningful Work</a:t>
            </a:r>
          </a:p>
          <a:p>
            <a:pPr marL="0" indent="0" algn="ctr">
              <a:buNone/>
            </a:pPr>
            <a:r>
              <a:rPr lang="en-US" sz="3200" b="1" dirty="0">
                <a:solidFill>
                  <a:srgbClr val="4472C4"/>
                </a:solidFill>
                <a:latin typeface="+mn-lt"/>
              </a:rPr>
              <a:t>Let’s do something about it!</a:t>
            </a:r>
          </a:p>
        </p:txBody>
      </p:sp>
      <p:pic>
        <p:nvPicPr>
          <p:cNvPr id="5" name="Picture 4">
            <a:extLst>
              <a:ext uri="{FF2B5EF4-FFF2-40B4-BE49-F238E27FC236}">
                <a16:creationId xmlns:a16="http://schemas.microsoft.com/office/drawing/2014/main" id="{FB4B7B82-DD46-6B9E-5BE6-97716ADA48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5294376" cy="6858000"/>
          </a:xfrm>
          <a:prstGeom prst="rect">
            <a:avLst/>
          </a:prstGeom>
        </p:spPr>
      </p:pic>
    </p:spTree>
    <p:extLst>
      <p:ext uri="{BB962C8B-B14F-4D97-AF65-F5344CB8AC3E}">
        <p14:creationId xmlns:p14="http://schemas.microsoft.com/office/powerpoint/2010/main" val="240128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B551-E7F0-7644-2CF4-F760A03D12E8}"/>
              </a:ext>
            </a:extLst>
          </p:cNvPr>
          <p:cNvSpPr>
            <a:spLocks noGrp="1"/>
          </p:cNvSpPr>
          <p:nvPr>
            <p:ph type="title"/>
          </p:nvPr>
        </p:nvSpPr>
        <p:spPr>
          <a:xfrm>
            <a:off x="838200" y="-22767"/>
            <a:ext cx="10515600" cy="1049523"/>
          </a:xfrm>
        </p:spPr>
        <p:txBody>
          <a:bodyPr>
            <a:normAutofit/>
          </a:bodyPr>
          <a:lstStyle/>
          <a:p>
            <a:pPr algn="ctr"/>
            <a:r>
              <a:rPr lang="en-US" b="1" dirty="0">
                <a:latin typeface="+mn-lt"/>
              </a:rPr>
              <a:t>Thank You </a:t>
            </a:r>
          </a:p>
        </p:txBody>
      </p:sp>
      <p:pic>
        <p:nvPicPr>
          <p:cNvPr id="4" name="Content Placeholder 3">
            <a:extLst>
              <a:ext uri="{FF2B5EF4-FFF2-40B4-BE49-F238E27FC236}">
                <a16:creationId xmlns:a16="http://schemas.microsoft.com/office/drawing/2014/main" id="{14C7F57E-AF19-69C1-7C9B-9C234415471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838200" y="1867785"/>
            <a:ext cx="2542834" cy="2426096"/>
          </a:xfrm>
          <a:prstGeom prst="rect">
            <a:avLst/>
          </a:prstGeom>
        </p:spPr>
      </p:pic>
      <p:sp>
        <p:nvSpPr>
          <p:cNvPr id="9" name="Rounded Rectangle 8">
            <a:extLst>
              <a:ext uri="{FF2B5EF4-FFF2-40B4-BE49-F238E27FC236}">
                <a16:creationId xmlns:a16="http://schemas.microsoft.com/office/drawing/2014/main" id="{4618F084-A9B9-12B7-0AF7-940703FEAE06}"/>
              </a:ext>
            </a:extLst>
          </p:cNvPr>
          <p:cNvSpPr/>
          <p:nvPr/>
        </p:nvSpPr>
        <p:spPr>
          <a:xfrm>
            <a:off x="3814095" y="1074576"/>
            <a:ext cx="8036160" cy="5336557"/>
          </a:xfrm>
          <a:prstGeom prst="roundRect">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i="1" dirty="0"/>
          </a:p>
          <a:p>
            <a:pPr algn="ctr"/>
            <a:endParaRPr lang="en-US" i="1" dirty="0"/>
          </a:p>
          <a:p>
            <a:pPr algn="ctr"/>
            <a:r>
              <a:rPr lang="en-US" sz="3200" b="1" dirty="0">
                <a:solidFill>
                  <a:srgbClr val="4472C4"/>
                </a:solidFill>
              </a:rPr>
              <a:t>Advancing Employment Environments</a:t>
            </a:r>
          </a:p>
          <a:p>
            <a:pPr algn="ctr"/>
            <a:r>
              <a:rPr lang="en-US" sz="3600" b="1" dirty="0">
                <a:solidFill>
                  <a:srgbClr val="4472C4"/>
                </a:solidFill>
              </a:rPr>
              <a:t>Advancing People</a:t>
            </a:r>
          </a:p>
        </p:txBody>
      </p:sp>
      <p:sp>
        <p:nvSpPr>
          <p:cNvPr id="5" name="TextBox 4">
            <a:extLst>
              <a:ext uri="{FF2B5EF4-FFF2-40B4-BE49-F238E27FC236}">
                <a16:creationId xmlns:a16="http://schemas.microsoft.com/office/drawing/2014/main" id="{5FD166B2-71F8-563E-9959-15A85E0BB6CC}"/>
              </a:ext>
            </a:extLst>
          </p:cNvPr>
          <p:cNvSpPr txBox="1"/>
          <p:nvPr/>
        </p:nvSpPr>
        <p:spPr>
          <a:xfrm>
            <a:off x="784423" y="4399759"/>
            <a:ext cx="2813142" cy="1015663"/>
          </a:xfrm>
          <a:prstGeom prst="rect">
            <a:avLst/>
          </a:prstGeom>
          <a:noFill/>
        </p:spPr>
        <p:txBody>
          <a:bodyPr wrap="square" rtlCol="0">
            <a:spAutoFit/>
          </a:bodyPr>
          <a:lstStyle/>
          <a:p>
            <a:pPr algn="ctr"/>
            <a:r>
              <a:rPr lang="en-US" sz="2000" dirty="0"/>
              <a:t>Robert Martichenko</a:t>
            </a:r>
          </a:p>
          <a:p>
            <a:pPr algn="ctr"/>
            <a:endParaRPr lang="en-US" sz="2000" dirty="0"/>
          </a:p>
          <a:p>
            <a:pPr algn="ctr"/>
            <a:r>
              <a:rPr lang="en-US" sz="2000" dirty="0"/>
              <a:t>Robert@TrailPaths.com</a:t>
            </a:r>
          </a:p>
        </p:txBody>
      </p:sp>
      <p:pic>
        <p:nvPicPr>
          <p:cNvPr id="7" name="23893C57-0E76-4668-849A-44921E5422CC" descr="IMG_7406.jpg">
            <a:hlinkClick r:id="rId3"/>
            <a:extLst>
              <a:ext uri="{FF2B5EF4-FFF2-40B4-BE49-F238E27FC236}">
                <a16:creationId xmlns:a16="http://schemas.microsoft.com/office/drawing/2014/main" id="{6BD7928C-A689-3C52-6C8F-143750E4C4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11303" y="1227500"/>
            <a:ext cx="2532697" cy="3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20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92EC753F-E8F4-04ED-5754-B2BD210CFA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831" y="933681"/>
            <a:ext cx="2098256" cy="3111909"/>
          </a:xfrm>
          <a:prstGeom prst="rect">
            <a:avLst/>
          </a:prstGeom>
        </p:spPr>
      </p:pic>
      <p:pic>
        <p:nvPicPr>
          <p:cNvPr id="7" name="Picture 6">
            <a:extLst>
              <a:ext uri="{FF2B5EF4-FFF2-40B4-BE49-F238E27FC236}">
                <a16:creationId xmlns:a16="http://schemas.microsoft.com/office/drawing/2014/main" id="{1F6C92BC-7A4D-EE3E-D40F-EC47907D4C49}"/>
              </a:ext>
            </a:extLst>
          </p:cNvPr>
          <p:cNvPicPr>
            <a:picLocks noChangeAspect="1"/>
          </p:cNvPicPr>
          <p:nvPr/>
        </p:nvPicPr>
        <p:blipFill>
          <a:blip r:embed="rId3"/>
          <a:stretch>
            <a:fillRect/>
          </a:stretch>
        </p:blipFill>
        <p:spPr>
          <a:xfrm>
            <a:off x="2337918" y="975852"/>
            <a:ext cx="9614420" cy="3027568"/>
          </a:xfrm>
          <a:prstGeom prst="rect">
            <a:avLst/>
          </a:prstGeom>
        </p:spPr>
      </p:pic>
      <p:sp>
        <p:nvSpPr>
          <p:cNvPr id="9" name="Title 1">
            <a:extLst>
              <a:ext uri="{FF2B5EF4-FFF2-40B4-BE49-F238E27FC236}">
                <a16:creationId xmlns:a16="http://schemas.microsoft.com/office/drawing/2014/main" id="{6F1E792B-D8A9-FA38-97F8-44DC610A3D33}"/>
              </a:ext>
            </a:extLst>
          </p:cNvPr>
          <p:cNvSpPr>
            <a:spLocks noGrp="1"/>
          </p:cNvSpPr>
          <p:nvPr>
            <p:ph type="title"/>
          </p:nvPr>
        </p:nvSpPr>
        <p:spPr>
          <a:xfrm>
            <a:off x="-239661" y="-161581"/>
            <a:ext cx="12191999" cy="1325563"/>
          </a:xfrm>
        </p:spPr>
        <p:txBody>
          <a:bodyPr>
            <a:normAutofit/>
          </a:bodyPr>
          <a:lstStyle/>
          <a:p>
            <a:pPr algn="ctr"/>
            <a:r>
              <a:rPr lang="en-US" sz="3600" b="1" dirty="0">
                <a:latin typeface="+mn-lt"/>
              </a:rPr>
              <a:t>Our Personal Beliefs are a Starting Point</a:t>
            </a:r>
          </a:p>
        </p:txBody>
      </p:sp>
      <p:grpSp>
        <p:nvGrpSpPr>
          <p:cNvPr id="2" name="Group 1">
            <a:extLst>
              <a:ext uri="{FF2B5EF4-FFF2-40B4-BE49-F238E27FC236}">
                <a16:creationId xmlns:a16="http://schemas.microsoft.com/office/drawing/2014/main" id="{8857A463-9258-21A2-D84F-22AD122D8E4B}"/>
              </a:ext>
            </a:extLst>
          </p:cNvPr>
          <p:cNvGrpSpPr/>
          <p:nvPr/>
        </p:nvGrpSpPr>
        <p:grpSpPr>
          <a:xfrm>
            <a:off x="119832" y="4087761"/>
            <a:ext cx="11832506" cy="2697835"/>
            <a:chOff x="119832" y="4087761"/>
            <a:chExt cx="11832506" cy="2697835"/>
          </a:xfrm>
        </p:grpSpPr>
        <p:sp>
          <p:nvSpPr>
            <p:cNvPr id="8" name="TextBox 7">
              <a:extLst>
                <a:ext uri="{FF2B5EF4-FFF2-40B4-BE49-F238E27FC236}">
                  <a16:creationId xmlns:a16="http://schemas.microsoft.com/office/drawing/2014/main" id="{DF41B6AD-067E-8067-8A64-6D6825CFF563}"/>
                </a:ext>
              </a:extLst>
            </p:cNvPr>
            <p:cNvSpPr txBox="1"/>
            <p:nvPr/>
          </p:nvSpPr>
          <p:spPr>
            <a:xfrm>
              <a:off x="2337918" y="4544908"/>
              <a:ext cx="9614420" cy="1938992"/>
            </a:xfrm>
            <a:prstGeom prst="rect">
              <a:avLst/>
            </a:prstGeom>
            <a:noFill/>
            <a:ln w="25400">
              <a:solidFill>
                <a:schemeClr val="tx1"/>
              </a:solidFill>
            </a:ln>
          </p:spPr>
          <p:txBody>
            <a:bodyPr wrap="square" rtlCol="0">
              <a:spAutoFit/>
            </a:bodyPr>
            <a:lstStyle/>
            <a:p>
              <a:pPr algn="just"/>
              <a:r>
                <a:rPr lang="en-US" sz="2400" dirty="0"/>
                <a:t>“…most of us would argue that we believe in the potential of people and that people are our most important organizational assets. If that is the case, why then do we frequently design organizations to satisfy our need for control and not to maximize the contributions of people? For centuries, human nature has been sold short.”</a:t>
              </a:r>
            </a:p>
          </p:txBody>
        </p:sp>
        <p:pic>
          <p:nvPicPr>
            <p:cNvPr id="10" name="Picture 9">
              <a:extLst>
                <a:ext uri="{FF2B5EF4-FFF2-40B4-BE49-F238E27FC236}">
                  <a16:creationId xmlns:a16="http://schemas.microsoft.com/office/drawing/2014/main" id="{C917C805-BA6B-3E6A-375E-59C802DA83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832" y="4087761"/>
              <a:ext cx="2098256" cy="2697835"/>
            </a:xfrm>
            <a:prstGeom prst="rect">
              <a:avLst/>
            </a:prstGeom>
          </p:spPr>
        </p:pic>
      </p:grpSp>
    </p:spTree>
    <p:extLst>
      <p:ext uri="{BB962C8B-B14F-4D97-AF65-F5344CB8AC3E}">
        <p14:creationId xmlns:p14="http://schemas.microsoft.com/office/powerpoint/2010/main" val="350998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D232916-F36F-5477-8F8C-F7C077F8E11C}"/>
              </a:ext>
            </a:extLst>
          </p:cNvPr>
          <p:cNvSpPr txBox="1"/>
          <p:nvPr/>
        </p:nvSpPr>
        <p:spPr>
          <a:xfrm>
            <a:off x="-55594" y="167950"/>
            <a:ext cx="12045351" cy="1144929"/>
          </a:xfrm>
          <a:prstGeom prst="rect">
            <a:avLst/>
          </a:prstGeom>
          <a:noFill/>
        </p:spPr>
        <p:txBody>
          <a:bodyPr wrap="square">
            <a:spAutoFit/>
          </a:bodyPr>
          <a:lstStyle/>
          <a:p>
            <a:pPr marL="0" marR="0" lvl="0" indent="0" algn="ctr" fontAlgn="auto">
              <a:lnSpc>
                <a:spcPct val="90000"/>
              </a:lnSpc>
              <a:spcBef>
                <a:spcPct val="0"/>
              </a:spcBef>
              <a:spcAft>
                <a:spcPts val="0"/>
              </a:spcAft>
              <a:buClrTx/>
              <a:buSzTx/>
              <a:tabLst/>
              <a:defRPr/>
            </a:pPr>
            <a:r>
              <a:rPr lang="en-US" sz="3600" b="1" dirty="0">
                <a:solidFill>
                  <a:srgbClr val="202124"/>
                </a:solidFill>
                <a:ea typeface="+mj-ea"/>
                <a:cs typeface="+mj-cs"/>
              </a:rPr>
              <a:t>Culture = An Intentional Natural Ecosystem </a:t>
            </a:r>
            <a:endParaRPr lang="en-US" sz="3600" b="1" dirty="0">
              <a:solidFill>
                <a:srgbClr val="20212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endParaRPr>
          </a:p>
        </p:txBody>
      </p:sp>
      <p:grpSp>
        <p:nvGrpSpPr>
          <p:cNvPr id="59" name="Group 58">
            <a:extLst>
              <a:ext uri="{FF2B5EF4-FFF2-40B4-BE49-F238E27FC236}">
                <a16:creationId xmlns:a16="http://schemas.microsoft.com/office/drawing/2014/main" id="{A1D85FED-E781-1229-BC32-EF68C8370DB2}"/>
              </a:ext>
            </a:extLst>
          </p:cNvPr>
          <p:cNvGrpSpPr/>
          <p:nvPr/>
        </p:nvGrpSpPr>
        <p:grpSpPr>
          <a:xfrm>
            <a:off x="196154" y="1946248"/>
            <a:ext cx="3740063" cy="2488481"/>
            <a:chOff x="120846" y="2023918"/>
            <a:chExt cx="3740063" cy="2488481"/>
          </a:xfrm>
        </p:grpSpPr>
        <p:grpSp>
          <p:nvGrpSpPr>
            <p:cNvPr id="52" name="Group 51">
              <a:extLst>
                <a:ext uri="{FF2B5EF4-FFF2-40B4-BE49-F238E27FC236}">
                  <a16:creationId xmlns:a16="http://schemas.microsoft.com/office/drawing/2014/main" id="{BA430AE2-5B36-9456-0D96-2B43B7D2D180}"/>
                </a:ext>
              </a:extLst>
            </p:cNvPr>
            <p:cNvGrpSpPr/>
            <p:nvPr/>
          </p:nvGrpSpPr>
          <p:grpSpPr>
            <a:xfrm>
              <a:off x="120846" y="2023918"/>
              <a:ext cx="3740063" cy="2488481"/>
              <a:chOff x="216893" y="2022688"/>
              <a:chExt cx="3740063" cy="2488481"/>
            </a:xfrm>
          </p:grpSpPr>
          <p:sp>
            <p:nvSpPr>
              <p:cNvPr id="31" name="TextBox 30">
                <a:extLst>
                  <a:ext uri="{FF2B5EF4-FFF2-40B4-BE49-F238E27FC236}">
                    <a16:creationId xmlns:a16="http://schemas.microsoft.com/office/drawing/2014/main" id="{9AF8C6B8-07FF-06CF-42D4-CBE9EEF143EF}"/>
                  </a:ext>
                </a:extLst>
              </p:cNvPr>
              <p:cNvSpPr txBox="1"/>
              <p:nvPr/>
            </p:nvSpPr>
            <p:spPr>
              <a:xfrm>
                <a:off x="216893" y="3987949"/>
                <a:ext cx="3740063" cy="523220"/>
              </a:xfrm>
              <a:prstGeom prst="rect">
                <a:avLst/>
              </a:prstGeom>
              <a:noFill/>
            </p:spPr>
            <p:txBody>
              <a:bodyPr wrap="none" rtlCol="0">
                <a:spAutoFit/>
              </a:bodyPr>
              <a:lstStyle/>
              <a:p>
                <a:r>
                  <a:rPr lang="en-US" sz="2800" dirty="0"/>
                  <a:t>Organizational Decisions</a:t>
                </a:r>
              </a:p>
            </p:txBody>
          </p:sp>
          <p:grpSp>
            <p:nvGrpSpPr>
              <p:cNvPr id="26" name="Group 25">
                <a:extLst>
                  <a:ext uri="{FF2B5EF4-FFF2-40B4-BE49-F238E27FC236}">
                    <a16:creationId xmlns:a16="http://schemas.microsoft.com/office/drawing/2014/main" id="{D3EA2CEB-6798-0694-1946-DAFFDEEEFE53}"/>
                  </a:ext>
                </a:extLst>
              </p:cNvPr>
              <p:cNvGrpSpPr/>
              <p:nvPr/>
            </p:nvGrpSpPr>
            <p:grpSpPr>
              <a:xfrm>
                <a:off x="519973" y="2022688"/>
                <a:ext cx="3116039" cy="2102688"/>
                <a:chOff x="599495" y="2264810"/>
                <a:chExt cx="3243752" cy="2102688"/>
              </a:xfrm>
            </p:grpSpPr>
            <p:grpSp>
              <p:nvGrpSpPr>
                <p:cNvPr id="10" name="Group 9">
                  <a:extLst>
                    <a:ext uri="{FF2B5EF4-FFF2-40B4-BE49-F238E27FC236}">
                      <a16:creationId xmlns:a16="http://schemas.microsoft.com/office/drawing/2014/main" id="{4BAB29F8-7A79-00C8-F648-9518B7922F61}"/>
                    </a:ext>
                  </a:extLst>
                </p:cNvPr>
                <p:cNvGrpSpPr/>
                <p:nvPr/>
              </p:nvGrpSpPr>
              <p:grpSpPr>
                <a:xfrm>
                  <a:off x="1365601" y="2854128"/>
                  <a:ext cx="1240176" cy="1513370"/>
                  <a:chOff x="1787696" y="3020541"/>
                  <a:chExt cx="816915" cy="1387656"/>
                </a:xfrm>
              </p:grpSpPr>
              <p:pic>
                <p:nvPicPr>
                  <p:cNvPr id="7" name="Graphic 6" descr="Hierarchy with solid fill">
                    <a:extLst>
                      <a:ext uri="{FF2B5EF4-FFF2-40B4-BE49-F238E27FC236}">
                        <a16:creationId xmlns:a16="http://schemas.microsoft.com/office/drawing/2014/main" id="{76317DB8-5E44-ACEF-3713-AAC300D6EC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7696" y="3020541"/>
                    <a:ext cx="816915" cy="816915"/>
                  </a:xfrm>
                  <a:prstGeom prst="rect">
                    <a:avLst/>
                  </a:prstGeom>
                </p:spPr>
              </p:pic>
              <p:pic>
                <p:nvPicPr>
                  <p:cNvPr id="8" name="Graphic 7" descr="Group with solid fill">
                    <a:extLst>
                      <a:ext uri="{FF2B5EF4-FFF2-40B4-BE49-F238E27FC236}">
                        <a16:creationId xmlns:a16="http://schemas.microsoft.com/office/drawing/2014/main" id="{D3087A3C-BBB0-71D7-2945-CE7B9C28F6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9044" y="3653979"/>
                    <a:ext cx="754218" cy="754218"/>
                  </a:xfrm>
                  <a:prstGeom prst="rect">
                    <a:avLst/>
                  </a:prstGeom>
                </p:spPr>
              </p:pic>
            </p:grpSp>
            <p:sp>
              <p:nvSpPr>
                <p:cNvPr id="21" name="TextBox 20">
                  <a:extLst>
                    <a:ext uri="{FF2B5EF4-FFF2-40B4-BE49-F238E27FC236}">
                      <a16:creationId xmlns:a16="http://schemas.microsoft.com/office/drawing/2014/main" id="{5351B3B6-20C0-FF9F-F088-D0D12672E702}"/>
                    </a:ext>
                  </a:extLst>
                </p:cNvPr>
                <p:cNvSpPr txBox="1"/>
                <p:nvPr/>
              </p:nvSpPr>
              <p:spPr>
                <a:xfrm>
                  <a:off x="1273123" y="2315779"/>
                  <a:ext cx="2570124" cy="523220"/>
                </a:xfrm>
                <a:prstGeom prst="rect">
                  <a:avLst/>
                </a:prstGeom>
                <a:noFill/>
              </p:spPr>
              <p:txBody>
                <a:bodyPr wrap="square">
                  <a:spAutoFit/>
                </a:bodyPr>
                <a:lstStyle/>
                <a:p>
                  <a:r>
                    <a:rPr lang="en-US" sz="2800" b="1" dirty="0">
                      <a:solidFill>
                        <a:schemeClr val="accent1"/>
                      </a:solidFill>
                    </a:rPr>
                    <a:t>Attitudes</a:t>
                  </a:r>
                </a:p>
              </p:txBody>
            </p:sp>
            <p:sp>
              <p:nvSpPr>
                <p:cNvPr id="24" name="TextBox 23">
                  <a:extLst>
                    <a:ext uri="{FF2B5EF4-FFF2-40B4-BE49-F238E27FC236}">
                      <a16:creationId xmlns:a16="http://schemas.microsoft.com/office/drawing/2014/main" id="{9C77A102-4CDC-682E-67E0-3AFAC7E77931}"/>
                    </a:ext>
                  </a:extLst>
                </p:cNvPr>
                <p:cNvSpPr txBox="1"/>
                <p:nvPr/>
              </p:nvSpPr>
              <p:spPr>
                <a:xfrm rot="16200000">
                  <a:off x="-81871" y="2946176"/>
                  <a:ext cx="1907397" cy="544665"/>
                </a:xfrm>
                <a:prstGeom prst="rect">
                  <a:avLst/>
                </a:prstGeom>
                <a:noFill/>
              </p:spPr>
              <p:txBody>
                <a:bodyPr wrap="square">
                  <a:spAutoFit/>
                </a:bodyPr>
                <a:lstStyle/>
                <a:p>
                  <a:r>
                    <a:rPr lang="en-US" sz="2800" b="1" dirty="0">
                      <a:solidFill>
                        <a:schemeClr val="accent1"/>
                      </a:solidFill>
                    </a:rPr>
                    <a:t>Beliefs</a:t>
                  </a:r>
                </a:p>
              </p:txBody>
            </p:sp>
          </p:grpSp>
        </p:grpSp>
        <p:sp>
          <p:nvSpPr>
            <p:cNvPr id="53" name="TextBox 52">
              <a:extLst>
                <a:ext uri="{FF2B5EF4-FFF2-40B4-BE49-F238E27FC236}">
                  <a16:creationId xmlns:a16="http://schemas.microsoft.com/office/drawing/2014/main" id="{A2266AA7-A55D-9785-BFE3-C50982862B1A}"/>
                </a:ext>
              </a:extLst>
            </p:cNvPr>
            <p:cNvSpPr txBox="1"/>
            <p:nvPr/>
          </p:nvSpPr>
          <p:spPr>
            <a:xfrm rot="16200000">
              <a:off x="2064283" y="2797087"/>
              <a:ext cx="1907397" cy="523220"/>
            </a:xfrm>
            <a:prstGeom prst="rect">
              <a:avLst/>
            </a:prstGeom>
            <a:noFill/>
          </p:spPr>
          <p:txBody>
            <a:bodyPr wrap="square">
              <a:spAutoFit/>
            </a:bodyPr>
            <a:lstStyle/>
            <a:p>
              <a:r>
                <a:rPr lang="en-US" sz="2800" b="1" dirty="0">
                  <a:solidFill>
                    <a:schemeClr val="accent1"/>
                  </a:solidFill>
                </a:rPr>
                <a:t>Decisions</a:t>
              </a:r>
            </a:p>
          </p:txBody>
        </p:sp>
      </p:grpSp>
      <p:grpSp>
        <p:nvGrpSpPr>
          <p:cNvPr id="51" name="Group 50">
            <a:extLst>
              <a:ext uri="{FF2B5EF4-FFF2-40B4-BE49-F238E27FC236}">
                <a16:creationId xmlns:a16="http://schemas.microsoft.com/office/drawing/2014/main" id="{57C3EF35-69C6-7526-E8C4-CEA67CB92A24}"/>
              </a:ext>
            </a:extLst>
          </p:cNvPr>
          <p:cNvGrpSpPr/>
          <p:nvPr/>
        </p:nvGrpSpPr>
        <p:grpSpPr>
          <a:xfrm>
            <a:off x="4329774" y="4214187"/>
            <a:ext cx="3274614" cy="2597597"/>
            <a:chOff x="4433755" y="1899966"/>
            <a:chExt cx="3274614" cy="2597597"/>
          </a:xfrm>
        </p:grpSpPr>
        <p:sp>
          <p:nvSpPr>
            <p:cNvPr id="30" name="TextBox 29">
              <a:extLst>
                <a:ext uri="{FF2B5EF4-FFF2-40B4-BE49-F238E27FC236}">
                  <a16:creationId xmlns:a16="http://schemas.microsoft.com/office/drawing/2014/main" id="{DC6940F1-BED6-85A1-79D3-E39601359800}"/>
                </a:ext>
              </a:extLst>
            </p:cNvPr>
            <p:cNvSpPr txBox="1"/>
            <p:nvPr/>
          </p:nvSpPr>
          <p:spPr>
            <a:xfrm>
              <a:off x="4433755" y="3974343"/>
              <a:ext cx="3274614" cy="523220"/>
            </a:xfrm>
            <a:prstGeom prst="rect">
              <a:avLst/>
            </a:prstGeom>
            <a:noFill/>
          </p:spPr>
          <p:txBody>
            <a:bodyPr wrap="none" rtlCol="0">
              <a:spAutoFit/>
            </a:bodyPr>
            <a:lstStyle/>
            <a:p>
              <a:r>
                <a:rPr lang="en-US" sz="2800" dirty="0"/>
                <a:t>Leadership Behaviors</a:t>
              </a:r>
            </a:p>
          </p:txBody>
        </p:sp>
        <p:grpSp>
          <p:nvGrpSpPr>
            <p:cNvPr id="27" name="Group 26">
              <a:extLst>
                <a:ext uri="{FF2B5EF4-FFF2-40B4-BE49-F238E27FC236}">
                  <a16:creationId xmlns:a16="http://schemas.microsoft.com/office/drawing/2014/main" id="{BAA75607-63E9-134C-F35B-F0F99139E57F}"/>
                </a:ext>
              </a:extLst>
            </p:cNvPr>
            <p:cNvGrpSpPr/>
            <p:nvPr/>
          </p:nvGrpSpPr>
          <p:grpSpPr>
            <a:xfrm>
              <a:off x="4536169" y="1899966"/>
              <a:ext cx="2869225" cy="2074377"/>
              <a:chOff x="4406431" y="2247427"/>
              <a:chExt cx="2869225" cy="2074377"/>
            </a:xfrm>
          </p:grpSpPr>
          <p:grpSp>
            <p:nvGrpSpPr>
              <p:cNvPr id="11" name="Group 10">
                <a:extLst>
                  <a:ext uri="{FF2B5EF4-FFF2-40B4-BE49-F238E27FC236}">
                    <a16:creationId xmlns:a16="http://schemas.microsoft.com/office/drawing/2014/main" id="{C99B6D37-048B-484D-5251-C61C45FE9A22}"/>
                  </a:ext>
                </a:extLst>
              </p:cNvPr>
              <p:cNvGrpSpPr/>
              <p:nvPr/>
            </p:nvGrpSpPr>
            <p:grpSpPr>
              <a:xfrm>
                <a:off x="5233200" y="2672131"/>
                <a:ext cx="1416250" cy="1649673"/>
                <a:chOff x="5381365" y="2757395"/>
                <a:chExt cx="1555486" cy="1776516"/>
              </a:xfrm>
            </p:grpSpPr>
            <p:pic>
              <p:nvPicPr>
                <p:cNvPr id="5" name="Graphic 4" descr="Business Growth with solid fill">
                  <a:extLst>
                    <a:ext uri="{FF2B5EF4-FFF2-40B4-BE49-F238E27FC236}">
                      <a16:creationId xmlns:a16="http://schemas.microsoft.com/office/drawing/2014/main" id="{EA5CA300-0AE2-70E8-2ACD-71E0132240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1365" y="2757395"/>
                  <a:ext cx="1555486" cy="1343209"/>
                </a:xfrm>
                <a:prstGeom prst="rect">
                  <a:avLst/>
                </a:prstGeom>
              </p:spPr>
            </p:pic>
            <p:pic>
              <p:nvPicPr>
                <p:cNvPr id="9" name="Graphic 8" descr="Clipboard Mixed with solid fill">
                  <a:extLst>
                    <a:ext uri="{FF2B5EF4-FFF2-40B4-BE49-F238E27FC236}">
                      <a16:creationId xmlns:a16="http://schemas.microsoft.com/office/drawing/2014/main" id="{1715F7BF-0B23-C143-8C04-81968541EE8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96801" y="3716996"/>
                  <a:ext cx="798397" cy="816915"/>
                </a:xfrm>
                <a:prstGeom prst="rect">
                  <a:avLst/>
                </a:prstGeom>
              </p:spPr>
            </p:pic>
          </p:grpSp>
          <p:sp>
            <p:nvSpPr>
              <p:cNvPr id="20" name="TextBox 19">
                <a:extLst>
                  <a:ext uri="{FF2B5EF4-FFF2-40B4-BE49-F238E27FC236}">
                    <a16:creationId xmlns:a16="http://schemas.microsoft.com/office/drawing/2014/main" id="{07F976E8-8F18-05C3-0FDA-20FAF05CEDC4}"/>
                  </a:ext>
                </a:extLst>
              </p:cNvPr>
              <p:cNvSpPr txBox="1"/>
              <p:nvPr/>
            </p:nvSpPr>
            <p:spPr>
              <a:xfrm>
                <a:off x="4555981" y="2247427"/>
                <a:ext cx="2570124" cy="523220"/>
              </a:xfrm>
              <a:prstGeom prst="rect">
                <a:avLst/>
              </a:prstGeom>
              <a:noFill/>
            </p:spPr>
            <p:txBody>
              <a:bodyPr wrap="square">
                <a:spAutoFit/>
              </a:bodyPr>
              <a:lstStyle/>
              <a:p>
                <a:pPr algn="ctr"/>
                <a:r>
                  <a:rPr lang="en-US" sz="2800" b="1" dirty="0">
                    <a:solidFill>
                      <a:schemeClr val="accent1"/>
                    </a:solidFill>
                  </a:rPr>
                  <a:t>Attitudes</a:t>
                </a:r>
              </a:p>
            </p:txBody>
          </p:sp>
          <p:sp>
            <p:nvSpPr>
              <p:cNvPr id="22" name="TextBox 21">
                <a:extLst>
                  <a:ext uri="{FF2B5EF4-FFF2-40B4-BE49-F238E27FC236}">
                    <a16:creationId xmlns:a16="http://schemas.microsoft.com/office/drawing/2014/main" id="{97A3CB1F-619C-1E30-C032-338F608AC557}"/>
                  </a:ext>
                </a:extLst>
              </p:cNvPr>
              <p:cNvSpPr txBox="1"/>
              <p:nvPr/>
            </p:nvSpPr>
            <p:spPr>
              <a:xfrm rot="16200000">
                <a:off x="6060347" y="3008260"/>
                <a:ext cx="1907397" cy="523220"/>
              </a:xfrm>
              <a:prstGeom prst="rect">
                <a:avLst/>
              </a:prstGeom>
              <a:noFill/>
            </p:spPr>
            <p:txBody>
              <a:bodyPr wrap="square">
                <a:spAutoFit/>
              </a:bodyPr>
              <a:lstStyle/>
              <a:p>
                <a:r>
                  <a:rPr lang="en-US" sz="2800" b="1" dirty="0">
                    <a:solidFill>
                      <a:schemeClr val="accent1"/>
                    </a:solidFill>
                  </a:rPr>
                  <a:t>Behaviors</a:t>
                </a:r>
              </a:p>
            </p:txBody>
          </p:sp>
          <p:sp>
            <p:nvSpPr>
              <p:cNvPr id="25" name="TextBox 24">
                <a:extLst>
                  <a:ext uri="{FF2B5EF4-FFF2-40B4-BE49-F238E27FC236}">
                    <a16:creationId xmlns:a16="http://schemas.microsoft.com/office/drawing/2014/main" id="{86440217-F223-8373-D8DD-66CFEDF4B830}"/>
                  </a:ext>
                </a:extLst>
              </p:cNvPr>
              <p:cNvSpPr txBox="1"/>
              <p:nvPr/>
            </p:nvSpPr>
            <p:spPr>
              <a:xfrm rot="16200000">
                <a:off x="3714342" y="2984132"/>
                <a:ext cx="1907397" cy="523220"/>
              </a:xfrm>
              <a:prstGeom prst="rect">
                <a:avLst/>
              </a:prstGeom>
              <a:noFill/>
            </p:spPr>
            <p:txBody>
              <a:bodyPr wrap="square">
                <a:spAutoFit/>
              </a:bodyPr>
              <a:lstStyle/>
              <a:p>
                <a:r>
                  <a:rPr lang="en-US" sz="2800" b="1" dirty="0">
                    <a:solidFill>
                      <a:schemeClr val="accent1"/>
                    </a:solidFill>
                  </a:rPr>
                  <a:t>Beliefs</a:t>
                </a:r>
              </a:p>
            </p:txBody>
          </p:sp>
        </p:grpSp>
      </p:grpSp>
      <p:sp>
        <p:nvSpPr>
          <p:cNvPr id="3" name="Star: 8 Points 2">
            <a:extLst>
              <a:ext uri="{FF2B5EF4-FFF2-40B4-BE49-F238E27FC236}">
                <a16:creationId xmlns:a16="http://schemas.microsoft.com/office/drawing/2014/main" id="{542B9BFD-013B-9E3A-5D6A-F6E4A94CF89B}"/>
              </a:ext>
            </a:extLst>
          </p:cNvPr>
          <p:cNvSpPr/>
          <p:nvPr/>
        </p:nvSpPr>
        <p:spPr>
          <a:xfrm>
            <a:off x="3779981" y="1457025"/>
            <a:ext cx="4218189" cy="284201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Environment</a:t>
            </a:r>
          </a:p>
          <a:p>
            <a:pPr algn="ctr"/>
            <a:r>
              <a:rPr lang="en-US" sz="2000" dirty="0">
                <a:solidFill>
                  <a:schemeClr val="bg1"/>
                </a:solidFill>
              </a:rPr>
              <a:t>100% Interdependencies</a:t>
            </a:r>
          </a:p>
          <a:p>
            <a:pPr algn="ctr"/>
            <a:r>
              <a:rPr lang="en-US" sz="2000" dirty="0">
                <a:solidFill>
                  <a:schemeClr val="bg1"/>
                </a:solidFill>
              </a:rPr>
              <a:t>Cause and Effect Unclear</a:t>
            </a:r>
          </a:p>
          <a:p>
            <a:pPr algn="ctr"/>
            <a:r>
              <a:rPr lang="en-US" sz="2000" dirty="0">
                <a:solidFill>
                  <a:schemeClr val="bg1"/>
                </a:solidFill>
              </a:rPr>
              <a:t>Self - Fulfilling Prophecies</a:t>
            </a:r>
          </a:p>
          <a:p>
            <a:pPr algn="ctr"/>
            <a:endParaRPr lang="en-US" sz="2000" b="1" dirty="0">
              <a:solidFill>
                <a:schemeClr val="bg1"/>
              </a:solidFill>
            </a:endParaRPr>
          </a:p>
        </p:txBody>
      </p:sp>
      <p:sp>
        <p:nvSpPr>
          <p:cNvPr id="13" name="Arrow: Bent-Up 12">
            <a:extLst>
              <a:ext uri="{FF2B5EF4-FFF2-40B4-BE49-F238E27FC236}">
                <a16:creationId xmlns:a16="http://schemas.microsoft.com/office/drawing/2014/main" id="{EB4AFBCF-B269-2DEA-067E-26CE9ACA7C0B}"/>
              </a:ext>
            </a:extLst>
          </p:cNvPr>
          <p:cNvSpPr/>
          <p:nvPr/>
        </p:nvSpPr>
        <p:spPr>
          <a:xfrm>
            <a:off x="8627935" y="4944089"/>
            <a:ext cx="1907398" cy="1272837"/>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Up 13">
            <a:extLst>
              <a:ext uri="{FF2B5EF4-FFF2-40B4-BE49-F238E27FC236}">
                <a16:creationId xmlns:a16="http://schemas.microsoft.com/office/drawing/2014/main" id="{3B9318DA-B9FC-F158-F836-1C0E671DF5CA}"/>
              </a:ext>
            </a:extLst>
          </p:cNvPr>
          <p:cNvSpPr/>
          <p:nvPr/>
        </p:nvSpPr>
        <p:spPr>
          <a:xfrm rot="5400000">
            <a:off x="956249" y="4837696"/>
            <a:ext cx="1907398" cy="1272837"/>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1B08B9F-C646-A66D-4834-F1762E6E52E5}"/>
              </a:ext>
            </a:extLst>
          </p:cNvPr>
          <p:cNvGrpSpPr/>
          <p:nvPr/>
        </p:nvGrpSpPr>
        <p:grpSpPr>
          <a:xfrm>
            <a:off x="7951416" y="1591514"/>
            <a:ext cx="4240584" cy="3101246"/>
            <a:chOff x="7960776" y="1537645"/>
            <a:chExt cx="4240584" cy="3101246"/>
          </a:xfrm>
        </p:grpSpPr>
        <p:grpSp>
          <p:nvGrpSpPr>
            <p:cNvPr id="50" name="Group 49">
              <a:extLst>
                <a:ext uri="{FF2B5EF4-FFF2-40B4-BE49-F238E27FC236}">
                  <a16:creationId xmlns:a16="http://schemas.microsoft.com/office/drawing/2014/main" id="{E03DE416-CD4A-11D1-5E77-07EABBF5155A}"/>
                </a:ext>
              </a:extLst>
            </p:cNvPr>
            <p:cNvGrpSpPr/>
            <p:nvPr/>
          </p:nvGrpSpPr>
          <p:grpSpPr>
            <a:xfrm>
              <a:off x="7960776" y="1986145"/>
              <a:ext cx="4240584" cy="2652746"/>
              <a:chOff x="7965141" y="1951629"/>
              <a:chExt cx="4879140" cy="2752511"/>
            </a:xfrm>
          </p:grpSpPr>
          <p:sp>
            <p:nvSpPr>
              <p:cNvPr id="29" name="TextBox 28">
                <a:extLst>
                  <a:ext uri="{FF2B5EF4-FFF2-40B4-BE49-F238E27FC236}">
                    <a16:creationId xmlns:a16="http://schemas.microsoft.com/office/drawing/2014/main" id="{91B01837-003C-FD35-3AFE-CBDDAA747888}"/>
                  </a:ext>
                </a:extLst>
              </p:cNvPr>
              <p:cNvSpPr txBox="1"/>
              <p:nvPr/>
            </p:nvSpPr>
            <p:spPr>
              <a:xfrm>
                <a:off x="7965141" y="4161241"/>
                <a:ext cx="4879140" cy="542899"/>
              </a:xfrm>
              <a:prstGeom prst="rect">
                <a:avLst/>
              </a:prstGeom>
              <a:noFill/>
            </p:spPr>
            <p:txBody>
              <a:bodyPr wrap="none" rtlCol="0">
                <a:spAutoFit/>
              </a:bodyPr>
              <a:lstStyle/>
              <a:p>
                <a:r>
                  <a:rPr lang="en-US" sz="2800" dirty="0"/>
                  <a:t>Team Member Participation</a:t>
                </a:r>
              </a:p>
            </p:txBody>
          </p:sp>
          <p:grpSp>
            <p:nvGrpSpPr>
              <p:cNvPr id="49" name="Group 48">
                <a:extLst>
                  <a:ext uri="{FF2B5EF4-FFF2-40B4-BE49-F238E27FC236}">
                    <a16:creationId xmlns:a16="http://schemas.microsoft.com/office/drawing/2014/main" id="{EE4FAD75-9FF9-8F58-AB0E-D3521BA0F540}"/>
                  </a:ext>
                </a:extLst>
              </p:cNvPr>
              <p:cNvGrpSpPr/>
              <p:nvPr/>
            </p:nvGrpSpPr>
            <p:grpSpPr>
              <a:xfrm>
                <a:off x="8321263" y="1951629"/>
                <a:ext cx="3985601" cy="2233858"/>
                <a:chOff x="8321263" y="1951629"/>
                <a:chExt cx="3985601" cy="2233858"/>
              </a:xfrm>
            </p:grpSpPr>
            <p:grpSp>
              <p:nvGrpSpPr>
                <p:cNvPr id="28" name="Group 27">
                  <a:extLst>
                    <a:ext uri="{FF2B5EF4-FFF2-40B4-BE49-F238E27FC236}">
                      <a16:creationId xmlns:a16="http://schemas.microsoft.com/office/drawing/2014/main" id="{EEB6FD61-D7C8-9C15-7412-2816A69F9FB5}"/>
                    </a:ext>
                  </a:extLst>
                </p:cNvPr>
                <p:cNvGrpSpPr/>
                <p:nvPr/>
              </p:nvGrpSpPr>
              <p:grpSpPr>
                <a:xfrm>
                  <a:off x="8321263" y="1951629"/>
                  <a:ext cx="3985601" cy="2233858"/>
                  <a:chOff x="8338625" y="2355861"/>
                  <a:chExt cx="3985601" cy="2233858"/>
                </a:xfrm>
              </p:grpSpPr>
              <p:pic>
                <p:nvPicPr>
                  <p:cNvPr id="4" name="Graphic 3" descr="Group of people with solid fill">
                    <a:extLst>
                      <a:ext uri="{FF2B5EF4-FFF2-40B4-BE49-F238E27FC236}">
                        <a16:creationId xmlns:a16="http://schemas.microsoft.com/office/drawing/2014/main" id="{022F4713-D096-F203-6327-AB0A55AEC5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58591" y="2940046"/>
                    <a:ext cx="1910382" cy="1649673"/>
                  </a:xfrm>
                  <a:prstGeom prst="rect">
                    <a:avLst/>
                  </a:prstGeom>
                </p:spPr>
              </p:pic>
              <p:sp>
                <p:nvSpPr>
                  <p:cNvPr id="17" name="TextBox 16">
                    <a:extLst>
                      <a:ext uri="{FF2B5EF4-FFF2-40B4-BE49-F238E27FC236}">
                        <a16:creationId xmlns:a16="http://schemas.microsoft.com/office/drawing/2014/main" id="{5D3F24A9-0FA7-F4E2-C369-A5545FB3B601}"/>
                      </a:ext>
                    </a:extLst>
                  </p:cNvPr>
                  <p:cNvSpPr txBox="1"/>
                  <p:nvPr/>
                </p:nvSpPr>
                <p:spPr>
                  <a:xfrm rot="16200000">
                    <a:off x="7685930" y="3072722"/>
                    <a:ext cx="1907397" cy="602008"/>
                  </a:xfrm>
                  <a:prstGeom prst="rect">
                    <a:avLst/>
                  </a:prstGeom>
                  <a:noFill/>
                </p:spPr>
                <p:txBody>
                  <a:bodyPr wrap="square">
                    <a:spAutoFit/>
                  </a:bodyPr>
                  <a:lstStyle/>
                  <a:p>
                    <a:r>
                      <a:rPr lang="en-US" sz="2800" b="1" dirty="0">
                        <a:solidFill>
                          <a:schemeClr val="accent1"/>
                        </a:solidFill>
                      </a:rPr>
                      <a:t>Beliefs</a:t>
                    </a:r>
                  </a:p>
                </p:txBody>
              </p:sp>
              <p:sp>
                <p:nvSpPr>
                  <p:cNvPr id="18" name="TextBox 17">
                    <a:extLst>
                      <a:ext uri="{FF2B5EF4-FFF2-40B4-BE49-F238E27FC236}">
                        <a16:creationId xmlns:a16="http://schemas.microsoft.com/office/drawing/2014/main" id="{3FA0B8A3-B414-E36C-E558-1C511A8FB2F7}"/>
                      </a:ext>
                    </a:extLst>
                  </p:cNvPr>
                  <p:cNvSpPr txBox="1"/>
                  <p:nvPr/>
                </p:nvSpPr>
                <p:spPr>
                  <a:xfrm rot="16200000">
                    <a:off x="10918416" y="3159662"/>
                    <a:ext cx="2209611" cy="602009"/>
                  </a:xfrm>
                  <a:prstGeom prst="rect">
                    <a:avLst/>
                  </a:prstGeom>
                  <a:noFill/>
                </p:spPr>
                <p:txBody>
                  <a:bodyPr wrap="square">
                    <a:spAutoFit/>
                  </a:bodyPr>
                  <a:lstStyle/>
                  <a:p>
                    <a:r>
                      <a:rPr lang="en-US" sz="2800" b="1" dirty="0">
                        <a:solidFill>
                          <a:schemeClr val="accent1"/>
                        </a:solidFill>
                      </a:rPr>
                      <a:t>Participation</a:t>
                    </a:r>
                  </a:p>
                </p:txBody>
              </p:sp>
            </p:grpSp>
            <p:pic>
              <p:nvPicPr>
                <p:cNvPr id="48" name="Picture 47">
                  <a:extLst>
                    <a:ext uri="{FF2B5EF4-FFF2-40B4-BE49-F238E27FC236}">
                      <a16:creationId xmlns:a16="http://schemas.microsoft.com/office/drawing/2014/main" id="{BC1F7E12-69DC-5DC5-C992-1BAAE1869D0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05945" y="1998372"/>
                  <a:ext cx="2380952" cy="466667"/>
                </a:xfrm>
                <a:prstGeom prst="rect">
                  <a:avLst/>
                </a:prstGeom>
              </p:spPr>
            </p:pic>
          </p:grpSp>
        </p:grpSp>
        <p:sp>
          <p:nvSpPr>
            <p:cNvPr id="2" name="TextBox 1">
              <a:extLst>
                <a:ext uri="{FF2B5EF4-FFF2-40B4-BE49-F238E27FC236}">
                  <a16:creationId xmlns:a16="http://schemas.microsoft.com/office/drawing/2014/main" id="{A7CA6CE1-5A1D-7EAF-61C9-05A89B9B8AE4}"/>
                </a:ext>
              </a:extLst>
            </p:cNvPr>
            <p:cNvSpPr txBox="1"/>
            <p:nvPr/>
          </p:nvSpPr>
          <p:spPr>
            <a:xfrm>
              <a:off x="9302749" y="1537645"/>
              <a:ext cx="2069345" cy="523220"/>
            </a:xfrm>
            <a:prstGeom prst="rect">
              <a:avLst/>
            </a:prstGeom>
            <a:noFill/>
          </p:spPr>
          <p:txBody>
            <a:bodyPr wrap="square">
              <a:spAutoFit/>
            </a:bodyPr>
            <a:lstStyle/>
            <a:p>
              <a:r>
                <a:rPr lang="en-US" sz="2800" b="1" dirty="0">
                  <a:solidFill>
                    <a:schemeClr val="accent1"/>
                  </a:solidFill>
                </a:rPr>
                <a:t>Attitudes</a:t>
              </a:r>
            </a:p>
          </p:txBody>
        </p:sp>
      </p:grpSp>
      <p:sp>
        <p:nvSpPr>
          <p:cNvPr id="32" name="Arrow: Left 31">
            <a:extLst>
              <a:ext uri="{FF2B5EF4-FFF2-40B4-BE49-F238E27FC236}">
                <a16:creationId xmlns:a16="http://schemas.microsoft.com/office/drawing/2014/main" id="{302CA5AF-AB2A-B8BA-307A-34124DEEB55A}"/>
              </a:ext>
            </a:extLst>
          </p:cNvPr>
          <p:cNvSpPr/>
          <p:nvPr/>
        </p:nvSpPr>
        <p:spPr>
          <a:xfrm>
            <a:off x="1790700" y="846813"/>
            <a:ext cx="8353425" cy="720089"/>
          </a:xfrm>
          <a:prstGeom prst="lef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This is a New Feedback Loop</a:t>
            </a:r>
          </a:p>
        </p:txBody>
      </p:sp>
    </p:spTree>
    <p:extLst>
      <p:ext uri="{BB962C8B-B14F-4D97-AF65-F5344CB8AC3E}">
        <p14:creationId xmlns:p14="http://schemas.microsoft.com/office/powerpoint/2010/main" val="3092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9D97-6C30-B752-730F-54690EEFA86E}"/>
              </a:ext>
            </a:extLst>
          </p:cNvPr>
          <p:cNvSpPr>
            <a:spLocks noGrp="1"/>
          </p:cNvSpPr>
          <p:nvPr>
            <p:ph type="title"/>
          </p:nvPr>
        </p:nvSpPr>
        <p:spPr>
          <a:xfrm>
            <a:off x="397476" y="234563"/>
            <a:ext cx="10515600" cy="726883"/>
          </a:xfrm>
        </p:spPr>
        <p:txBody>
          <a:bodyPr>
            <a:normAutofit fontScale="90000"/>
          </a:bodyPr>
          <a:lstStyle/>
          <a:p>
            <a:pPr algn="ctr"/>
            <a:r>
              <a:rPr lang="en-US" sz="3600" b="1" dirty="0">
                <a:latin typeface="+mn-lt"/>
              </a:rPr>
              <a:t>What is a Meaningful Employment Environment (MEE)</a:t>
            </a:r>
          </a:p>
        </p:txBody>
      </p:sp>
      <p:sp>
        <p:nvSpPr>
          <p:cNvPr id="3" name="Rectangle: Beveled 3">
            <a:extLst>
              <a:ext uri="{FF2B5EF4-FFF2-40B4-BE49-F238E27FC236}">
                <a16:creationId xmlns:a16="http://schemas.microsoft.com/office/drawing/2014/main" id="{F0CE17E8-6841-B18A-AC77-5BBCE8FF6DD4}"/>
              </a:ext>
            </a:extLst>
          </p:cNvPr>
          <p:cNvSpPr/>
          <p:nvPr/>
        </p:nvSpPr>
        <p:spPr>
          <a:xfrm>
            <a:off x="634023" y="4957187"/>
            <a:ext cx="11337291" cy="43324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Good News - Bad News: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MEE is different depending on the person.</a:t>
            </a:r>
          </a:p>
        </p:txBody>
      </p:sp>
      <p:sp>
        <p:nvSpPr>
          <p:cNvPr id="4" name="Rectangle: Beveled 4">
            <a:extLst>
              <a:ext uri="{FF2B5EF4-FFF2-40B4-BE49-F238E27FC236}">
                <a16:creationId xmlns:a16="http://schemas.microsoft.com/office/drawing/2014/main" id="{F3E4F755-497A-24C2-BF17-D6B7E39F4BCF}"/>
              </a:ext>
            </a:extLst>
          </p:cNvPr>
          <p:cNvSpPr/>
          <p:nvPr/>
        </p:nvSpPr>
        <p:spPr>
          <a:xfrm>
            <a:off x="634023" y="5596400"/>
            <a:ext cx="11337291" cy="43324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Good - Good News: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There are “MEE factors” we can organize ourselves around. </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Beveled 5">
            <a:extLst>
              <a:ext uri="{FF2B5EF4-FFF2-40B4-BE49-F238E27FC236}">
                <a16:creationId xmlns:a16="http://schemas.microsoft.com/office/drawing/2014/main" id="{8E0E27EE-F3DA-8C0B-3C1B-4D7B752F9FEE}"/>
              </a:ext>
            </a:extLst>
          </p:cNvPr>
          <p:cNvSpPr/>
          <p:nvPr/>
        </p:nvSpPr>
        <p:spPr>
          <a:xfrm>
            <a:off x="634023" y="6235613"/>
            <a:ext cx="11337291" cy="43324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This is the work we are doing … so what have we learned?</a:t>
            </a:r>
          </a:p>
        </p:txBody>
      </p:sp>
      <p:pic>
        <p:nvPicPr>
          <p:cNvPr id="8" name="Picture 7" descr="Men working at the port">
            <a:extLst>
              <a:ext uri="{FF2B5EF4-FFF2-40B4-BE49-F238E27FC236}">
                <a16:creationId xmlns:a16="http://schemas.microsoft.com/office/drawing/2014/main" id="{957E9612-397F-4940-7DFB-EF3E9944D9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974" y="1274587"/>
            <a:ext cx="3607594" cy="2406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Woman driving forklift">
            <a:extLst>
              <a:ext uri="{FF2B5EF4-FFF2-40B4-BE49-F238E27FC236}">
                <a16:creationId xmlns:a16="http://schemas.microsoft.com/office/drawing/2014/main" id="{C334F873-E271-0215-3DAC-D6253A7DE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2432" y="1274588"/>
            <a:ext cx="3607592" cy="2406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Two workers inside a warehouse">
            <a:extLst>
              <a:ext uri="{FF2B5EF4-FFF2-40B4-BE49-F238E27FC236}">
                <a16:creationId xmlns:a16="http://schemas.microsoft.com/office/drawing/2014/main" id="{CB56BC9E-9F20-01AD-9D7B-0C0BC529CD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0866" y="2237787"/>
            <a:ext cx="3610268" cy="2406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0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6CFA-C12A-43C5-A5E1-A607DCB9CFC9}"/>
              </a:ext>
            </a:extLst>
          </p:cNvPr>
          <p:cNvSpPr>
            <a:spLocks noGrp="1"/>
          </p:cNvSpPr>
          <p:nvPr>
            <p:ph type="title"/>
          </p:nvPr>
        </p:nvSpPr>
        <p:spPr>
          <a:xfrm>
            <a:off x="409352" y="93993"/>
            <a:ext cx="10515600" cy="879506"/>
          </a:xfrm>
        </p:spPr>
        <p:txBody>
          <a:bodyPr>
            <a:normAutofit/>
          </a:bodyPr>
          <a:lstStyle/>
          <a:p>
            <a:pPr algn="ctr"/>
            <a:r>
              <a:rPr lang="en-US" sz="3600" b="1" dirty="0">
                <a:latin typeface="+mn-lt"/>
              </a:rPr>
              <a:t>MEE Point 1: People are in One of Four Places</a:t>
            </a:r>
          </a:p>
        </p:txBody>
      </p:sp>
      <p:sp>
        <p:nvSpPr>
          <p:cNvPr id="3" name="Slide Number Placeholder 2">
            <a:extLst>
              <a:ext uri="{FF2B5EF4-FFF2-40B4-BE49-F238E27FC236}">
                <a16:creationId xmlns:a16="http://schemas.microsoft.com/office/drawing/2014/main" id="{348DBD91-D67D-1082-F4C5-D6F9E9186E49}"/>
              </a:ext>
            </a:extLst>
          </p:cNvPr>
          <p:cNvSpPr>
            <a:spLocks noGrp="1"/>
          </p:cNvSpPr>
          <p:nvPr>
            <p:ph type="sldNum" sz="quarter" idx="12"/>
          </p:nvPr>
        </p:nvSpPr>
        <p:spPr/>
        <p:txBody>
          <a:bodyPr/>
          <a:lstStyle/>
          <a:p>
            <a:fld id="{CCE052BA-2E12-4D79-891C-C5B9DFCB2A39}" type="slidenum">
              <a:rPr lang="en-US" smtClean="0"/>
              <a:t>6</a:t>
            </a:fld>
            <a:endParaRPr lang="en-US" dirty="0"/>
          </a:p>
        </p:txBody>
      </p:sp>
      <p:pic>
        <p:nvPicPr>
          <p:cNvPr id="4" name="Picture 3">
            <a:extLst>
              <a:ext uri="{FF2B5EF4-FFF2-40B4-BE49-F238E27FC236}">
                <a16:creationId xmlns:a16="http://schemas.microsoft.com/office/drawing/2014/main" id="{8301DCB8-129F-0FC0-53FF-65DE7F1FE6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15151" y="3700132"/>
            <a:ext cx="8161696" cy="3077642"/>
          </a:xfrm>
          <a:prstGeom prst="rect">
            <a:avLst/>
          </a:prstGeom>
        </p:spPr>
      </p:pic>
      <p:pic>
        <p:nvPicPr>
          <p:cNvPr id="5" name="Picture 4">
            <a:extLst>
              <a:ext uri="{FF2B5EF4-FFF2-40B4-BE49-F238E27FC236}">
                <a16:creationId xmlns:a16="http://schemas.microsoft.com/office/drawing/2014/main" id="{D04756B1-04BC-DDEB-1D32-CB2D116ED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792" y="1075049"/>
            <a:ext cx="5145769" cy="3433155"/>
          </a:xfrm>
          <a:prstGeom prst="rect">
            <a:avLst/>
          </a:prstGeom>
        </p:spPr>
      </p:pic>
      <p:pic>
        <p:nvPicPr>
          <p:cNvPr id="7" name="Picture 6">
            <a:extLst>
              <a:ext uri="{FF2B5EF4-FFF2-40B4-BE49-F238E27FC236}">
                <a16:creationId xmlns:a16="http://schemas.microsoft.com/office/drawing/2014/main" id="{420279DD-9AA9-E16B-B321-1DAE97EE08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67152" y="1150634"/>
            <a:ext cx="6166885" cy="2372363"/>
          </a:xfrm>
          <a:prstGeom prst="rect">
            <a:avLst/>
          </a:prstGeom>
        </p:spPr>
      </p:pic>
    </p:spTree>
    <p:extLst>
      <p:ext uri="{BB962C8B-B14F-4D97-AF65-F5344CB8AC3E}">
        <p14:creationId xmlns:p14="http://schemas.microsoft.com/office/powerpoint/2010/main" val="362350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6CFA-C12A-43C5-A5E1-A607DCB9CFC9}"/>
              </a:ext>
            </a:extLst>
          </p:cNvPr>
          <p:cNvSpPr>
            <a:spLocks noGrp="1"/>
          </p:cNvSpPr>
          <p:nvPr>
            <p:ph type="title"/>
          </p:nvPr>
        </p:nvSpPr>
        <p:spPr>
          <a:xfrm>
            <a:off x="0" y="169061"/>
            <a:ext cx="10515600" cy="879506"/>
          </a:xfrm>
        </p:spPr>
        <p:txBody>
          <a:bodyPr>
            <a:normAutofit/>
          </a:bodyPr>
          <a:lstStyle/>
          <a:p>
            <a:pPr algn="ctr"/>
            <a:r>
              <a:rPr lang="en-US" sz="3600" b="1" dirty="0">
                <a:latin typeface="+mn-lt"/>
              </a:rPr>
              <a:t>MEE Point 2: MEE Organizational Decision Factors</a:t>
            </a:r>
          </a:p>
        </p:txBody>
      </p:sp>
      <p:pic>
        <p:nvPicPr>
          <p:cNvPr id="6" name="Picture 5">
            <a:extLst>
              <a:ext uri="{FF2B5EF4-FFF2-40B4-BE49-F238E27FC236}">
                <a16:creationId xmlns:a16="http://schemas.microsoft.com/office/drawing/2014/main" id="{39518E47-D2EB-9C2C-F733-B4F53C1FD3A8}"/>
              </a:ext>
            </a:extLst>
          </p:cNvPr>
          <p:cNvPicPr>
            <a:picLocks noChangeAspect="1"/>
          </p:cNvPicPr>
          <p:nvPr/>
        </p:nvPicPr>
        <p:blipFill>
          <a:blip r:embed="rId2"/>
          <a:stretch>
            <a:fillRect/>
          </a:stretch>
        </p:blipFill>
        <p:spPr>
          <a:xfrm>
            <a:off x="1052623" y="1289019"/>
            <a:ext cx="10617198" cy="4586426"/>
          </a:xfrm>
          <a:prstGeom prst="rect">
            <a:avLst/>
          </a:prstGeom>
        </p:spPr>
      </p:pic>
      <p:pic>
        <p:nvPicPr>
          <p:cNvPr id="8" name="Picture 7">
            <a:extLst>
              <a:ext uri="{FF2B5EF4-FFF2-40B4-BE49-F238E27FC236}">
                <a16:creationId xmlns:a16="http://schemas.microsoft.com/office/drawing/2014/main" id="{FC20316D-B5E3-FFBD-F3D5-9CAC97FA1522}"/>
              </a:ext>
            </a:extLst>
          </p:cNvPr>
          <p:cNvPicPr>
            <a:picLocks noChangeAspect="1"/>
          </p:cNvPicPr>
          <p:nvPr/>
        </p:nvPicPr>
        <p:blipFill>
          <a:blip r:embed="rId3"/>
          <a:stretch>
            <a:fillRect/>
          </a:stretch>
        </p:blipFill>
        <p:spPr>
          <a:xfrm>
            <a:off x="7758703" y="1837620"/>
            <a:ext cx="3466445" cy="1333500"/>
          </a:xfrm>
          <a:prstGeom prst="rect">
            <a:avLst/>
          </a:prstGeom>
        </p:spPr>
      </p:pic>
      <p:pic>
        <p:nvPicPr>
          <p:cNvPr id="9" name="Picture 8">
            <a:extLst>
              <a:ext uri="{FF2B5EF4-FFF2-40B4-BE49-F238E27FC236}">
                <a16:creationId xmlns:a16="http://schemas.microsoft.com/office/drawing/2014/main" id="{4CDB2AD3-DDB1-47A3-718D-9AEBB1CCAEF1}"/>
              </a:ext>
            </a:extLst>
          </p:cNvPr>
          <p:cNvPicPr>
            <a:picLocks noChangeAspect="1"/>
          </p:cNvPicPr>
          <p:nvPr/>
        </p:nvPicPr>
        <p:blipFill>
          <a:blip r:embed="rId4"/>
          <a:stretch>
            <a:fillRect/>
          </a:stretch>
        </p:blipFill>
        <p:spPr>
          <a:xfrm>
            <a:off x="5435605" y="3297001"/>
            <a:ext cx="3124200" cy="1257300"/>
          </a:xfrm>
          <a:prstGeom prst="rect">
            <a:avLst/>
          </a:prstGeom>
        </p:spPr>
      </p:pic>
      <p:pic>
        <p:nvPicPr>
          <p:cNvPr id="10" name="Picture 9">
            <a:extLst>
              <a:ext uri="{FF2B5EF4-FFF2-40B4-BE49-F238E27FC236}">
                <a16:creationId xmlns:a16="http://schemas.microsoft.com/office/drawing/2014/main" id="{051F76B2-B6B2-1D10-22CE-C3930BF7EFDF}"/>
              </a:ext>
            </a:extLst>
          </p:cNvPr>
          <p:cNvPicPr>
            <a:picLocks noChangeAspect="1"/>
          </p:cNvPicPr>
          <p:nvPr/>
        </p:nvPicPr>
        <p:blipFill>
          <a:blip r:embed="rId5"/>
          <a:stretch>
            <a:fillRect/>
          </a:stretch>
        </p:blipFill>
        <p:spPr>
          <a:xfrm>
            <a:off x="3255347" y="4635779"/>
            <a:ext cx="3416561" cy="1266825"/>
          </a:xfrm>
          <a:prstGeom prst="rect">
            <a:avLst/>
          </a:prstGeom>
        </p:spPr>
      </p:pic>
    </p:spTree>
    <p:extLst>
      <p:ext uri="{BB962C8B-B14F-4D97-AF65-F5344CB8AC3E}">
        <p14:creationId xmlns:p14="http://schemas.microsoft.com/office/powerpoint/2010/main" val="326255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6CFA-C12A-43C5-A5E1-A607DCB9CFC9}"/>
              </a:ext>
            </a:extLst>
          </p:cNvPr>
          <p:cNvSpPr>
            <a:spLocks noGrp="1"/>
          </p:cNvSpPr>
          <p:nvPr>
            <p:ph type="title"/>
          </p:nvPr>
        </p:nvSpPr>
        <p:spPr>
          <a:xfrm>
            <a:off x="838200" y="139244"/>
            <a:ext cx="10515600" cy="879506"/>
          </a:xfrm>
        </p:spPr>
        <p:txBody>
          <a:bodyPr>
            <a:normAutofit/>
          </a:bodyPr>
          <a:lstStyle/>
          <a:p>
            <a:pPr algn="ctr"/>
            <a:r>
              <a:rPr lang="en-US" sz="3600" b="1" dirty="0">
                <a:latin typeface="+mn-lt"/>
              </a:rPr>
              <a:t>MEE: The Business System</a:t>
            </a:r>
          </a:p>
        </p:txBody>
      </p:sp>
      <p:sp>
        <p:nvSpPr>
          <p:cNvPr id="3" name="Slide Number Placeholder 2">
            <a:extLst>
              <a:ext uri="{FF2B5EF4-FFF2-40B4-BE49-F238E27FC236}">
                <a16:creationId xmlns:a16="http://schemas.microsoft.com/office/drawing/2014/main" id="{348DBD91-D67D-1082-F4C5-D6F9E9186E49}"/>
              </a:ext>
            </a:extLst>
          </p:cNvPr>
          <p:cNvSpPr>
            <a:spLocks noGrp="1"/>
          </p:cNvSpPr>
          <p:nvPr>
            <p:ph type="sldNum" sz="quarter" idx="12"/>
          </p:nvPr>
        </p:nvSpPr>
        <p:spPr/>
        <p:txBody>
          <a:bodyPr/>
          <a:lstStyle/>
          <a:p>
            <a:fld id="{CCE052BA-2E12-4D79-891C-C5B9DFCB2A39}" type="slidenum">
              <a:rPr lang="en-US" smtClean="0"/>
              <a:t>8</a:t>
            </a:fld>
            <a:endParaRPr lang="en-US" dirty="0"/>
          </a:p>
        </p:txBody>
      </p:sp>
      <p:pic>
        <p:nvPicPr>
          <p:cNvPr id="6" name="Picture 5">
            <a:extLst>
              <a:ext uri="{FF2B5EF4-FFF2-40B4-BE49-F238E27FC236}">
                <a16:creationId xmlns:a16="http://schemas.microsoft.com/office/drawing/2014/main" id="{C9537710-829F-F8D9-E3EE-768AAF770D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2026" y="873228"/>
            <a:ext cx="9383326" cy="5734050"/>
          </a:xfrm>
          <a:prstGeom prst="rect">
            <a:avLst/>
          </a:prstGeom>
        </p:spPr>
      </p:pic>
      <p:pic>
        <p:nvPicPr>
          <p:cNvPr id="8" name="Picture 7">
            <a:extLst>
              <a:ext uri="{FF2B5EF4-FFF2-40B4-BE49-F238E27FC236}">
                <a16:creationId xmlns:a16="http://schemas.microsoft.com/office/drawing/2014/main" id="{496692D6-CC5D-D135-9C17-409ECC2886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45" y="873228"/>
            <a:ext cx="2640681" cy="4583675"/>
          </a:xfrm>
          <a:prstGeom prst="rect">
            <a:avLst/>
          </a:prstGeom>
        </p:spPr>
      </p:pic>
      <p:pic>
        <p:nvPicPr>
          <p:cNvPr id="9" name="Picture 8">
            <a:extLst>
              <a:ext uri="{FF2B5EF4-FFF2-40B4-BE49-F238E27FC236}">
                <a16:creationId xmlns:a16="http://schemas.microsoft.com/office/drawing/2014/main" id="{AC893C41-3E87-B7FE-6C9E-B1EE54A95D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4072" y="4077809"/>
            <a:ext cx="2870315" cy="1266825"/>
          </a:xfrm>
          <a:prstGeom prst="rect">
            <a:avLst/>
          </a:prstGeom>
        </p:spPr>
      </p:pic>
      <p:pic>
        <p:nvPicPr>
          <p:cNvPr id="10" name="Picture 9">
            <a:extLst>
              <a:ext uri="{FF2B5EF4-FFF2-40B4-BE49-F238E27FC236}">
                <a16:creationId xmlns:a16="http://schemas.microsoft.com/office/drawing/2014/main" id="{D0BAD6F4-612F-808C-DF7A-EC7CCAA408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8156" y="4077809"/>
            <a:ext cx="3054720" cy="1257300"/>
          </a:xfrm>
          <a:prstGeom prst="rect">
            <a:avLst/>
          </a:prstGeom>
        </p:spPr>
      </p:pic>
      <p:pic>
        <p:nvPicPr>
          <p:cNvPr id="11" name="Picture 10">
            <a:extLst>
              <a:ext uri="{FF2B5EF4-FFF2-40B4-BE49-F238E27FC236}">
                <a16:creationId xmlns:a16="http://schemas.microsoft.com/office/drawing/2014/main" id="{A40D22FB-402B-5348-13D4-32D8BB90D1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46645" y="4069205"/>
            <a:ext cx="3124200" cy="1257300"/>
          </a:xfrm>
          <a:prstGeom prst="rect">
            <a:avLst/>
          </a:prstGeom>
        </p:spPr>
      </p:pic>
      <p:pic>
        <p:nvPicPr>
          <p:cNvPr id="12" name="Picture 11">
            <a:extLst>
              <a:ext uri="{FF2B5EF4-FFF2-40B4-BE49-F238E27FC236}">
                <a16:creationId xmlns:a16="http://schemas.microsoft.com/office/drawing/2014/main" id="{5B76DEE6-9197-A607-24F4-F514090BEAC2}"/>
              </a:ext>
            </a:extLst>
          </p:cNvPr>
          <p:cNvPicPr>
            <a:picLocks noChangeAspect="1"/>
          </p:cNvPicPr>
          <p:nvPr/>
        </p:nvPicPr>
        <p:blipFill>
          <a:blip r:embed="rId7"/>
          <a:stretch>
            <a:fillRect/>
          </a:stretch>
        </p:blipFill>
        <p:spPr>
          <a:xfrm>
            <a:off x="2941939" y="1466676"/>
            <a:ext cx="3922797" cy="2151595"/>
          </a:xfrm>
          <a:prstGeom prst="rect">
            <a:avLst/>
          </a:prstGeom>
        </p:spPr>
      </p:pic>
      <p:pic>
        <p:nvPicPr>
          <p:cNvPr id="13" name="Picture 12">
            <a:extLst>
              <a:ext uri="{FF2B5EF4-FFF2-40B4-BE49-F238E27FC236}">
                <a16:creationId xmlns:a16="http://schemas.microsoft.com/office/drawing/2014/main" id="{8019F2E3-3AF7-C810-1C95-D1E958F40D4A}"/>
              </a:ext>
            </a:extLst>
          </p:cNvPr>
          <p:cNvPicPr>
            <a:picLocks noChangeAspect="1"/>
          </p:cNvPicPr>
          <p:nvPr/>
        </p:nvPicPr>
        <p:blipFill>
          <a:blip r:embed="rId8"/>
          <a:stretch>
            <a:fillRect/>
          </a:stretch>
        </p:blipFill>
        <p:spPr>
          <a:xfrm>
            <a:off x="7697496" y="1463194"/>
            <a:ext cx="3922797" cy="2151595"/>
          </a:xfrm>
          <a:prstGeom prst="rect">
            <a:avLst/>
          </a:prstGeom>
        </p:spPr>
      </p:pic>
    </p:spTree>
    <p:extLst>
      <p:ext uri="{BB962C8B-B14F-4D97-AF65-F5344CB8AC3E}">
        <p14:creationId xmlns:p14="http://schemas.microsoft.com/office/powerpoint/2010/main" val="24252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9340-CAA1-4FD6-9F42-3079FB1315C0}"/>
              </a:ext>
            </a:extLst>
          </p:cNvPr>
          <p:cNvSpPr>
            <a:spLocks noGrp="1"/>
          </p:cNvSpPr>
          <p:nvPr>
            <p:ph type="title"/>
          </p:nvPr>
        </p:nvSpPr>
        <p:spPr>
          <a:xfrm>
            <a:off x="453084" y="0"/>
            <a:ext cx="11496260" cy="1325563"/>
          </a:xfrm>
        </p:spPr>
        <p:txBody>
          <a:bodyPr>
            <a:normAutofit/>
          </a:bodyPr>
          <a:lstStyle/>
          <a:p>
            <a:r>
              <a:rPr lang="en-US" sz="3600" b="1" dirty="0">
                <a:latin typeface="+mn-lt"/>
              </a:rPr>
              <a:t>Fact or Fiction : Money is not a primary motivator ?</a:t>
            </a:r>
          </a:p>
        </p:txBody>
      </p:sp>
      <p:pic>
        <p:nvPicPr>
          <p:cNvPr id="4" name="Picture 3">
            <a:extLst>
              <a:ext uri="{FF2B5EF4-FFF2-40B4-BE49-F238E27FC236}">
                <a16:creationId xmlns:a16="http://schemas.microsoft.com/office/drawing/2014/main" id="{F77D4EBF-0C85-B807-2F4C-C4E279DECC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376" y="1101714"/>
            <a:ext cx="3300693" cy="5460771"/>
          </a:xfrm>
          <a:prstGeom prst="rect">
            <a:avLst/>
          </a:prstGeom>
        </p:spPr>
      </p:pic>
      <p:pic>
        <p:nvPicPr>
          <p:cNvPr id="1026" name="BC82166F-2B95-4456-B972-E9C4D825FB3B" descr="IMG_7784.jpg">
            <a:extLst>
              <a:ext uri="{FF2B5EF4-FFF2-40B4-BE49-F238E27FC236}">
                <a16:creationId xmlns:a16="http://schemas.microsoft.com/office/drawing/2014/main" id="{FFE08C64-4BE4-0A24-3D90-5DE4691AD4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8786" y="1101714"/>
            <a:ext cx="3077073" cy="546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FC120998-5047-479F-8C39-26996D6DAA01" descr="IMG_7783.jpg">
            <a:extLst>
              <a:ext uri="{FF2B5EF4-FFF2-40B4-BE49-F238E27FC236}">
                <a16:creationId xmlns:a16="http://schemas.microsoft.com/office/drawing/2014/main" id="{2EEBD29A-67BF-FE81-8C1B-6FF92DA070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7928" y="1101714"/>
            <a:ext cx="4571998" cy="377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BF793C2-637C-A0C2-D35A-A2CB4714E7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7928" y="4912507"/>
            <a:ext cx="4571998" cy="1687557"/>
          </a:xfrm>
          <a:prstGeom prst="rect">
            <a:avLst/>
          </a:prstGeom>
        </p:spPr>
      </p:pic>
      <p:sp>
        <p:nvSpPr>
          <p:cNvPr id="8" name="Rectangle 7">
            <a:extLst>
              <a:ext uri="{FF2B5EF4-FFF2-40B4-BE49-F238E27FC236}">
                <a16:creationId xmlns:a16="http://schemas.microsoft.com/office/drawing/2014/main" id="{E442BBC0-0DF0-0747-07ED-009BFC954FCB}"/>
              </a:ext>
            </a:extLst>
          </p:cNvPr>
          <p:cNvSpPr/>
          <p:nvPr/>
        </p:nvSpPr>
        <p:spPr>
          <a:xfrm>
            <a:off x="3727927" y="2989006"/>
            <a:ext cx="4472175" cy="140601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377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f749349-6f37-46d4-a953-a6a1a615da53">
      <Terms xmlns="http://schemas.microsoft.com/office/infopath/2007/PartnerControls"/>
    </lcf76f155ced4ddcb4097134ff3c332f>
    <TaxCatchAll xmlns="ab947aee-48e6-482f-a62e-0c85eb2e35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605A29B239CD428722D4925A8E8B3B" ma:contentTypeVersion="10" ma:contentTypeDescription="Create a new document." ma:contentTypeScope="" ma:versionID="e5ff055f4587a269c4b02453a20cf251">
  <xsd:schema xmlns:xsd="http://www.w3.org/2001/XMLSchema" xmlns:xs="http://www.w3.org/2001/XMLSchema" xmlns:p="http://schemas.microsoft.com/office/2006/metadata/properties" xmlns:ns2="df749349-6f37-46d4-a953-a6a1a615da53" xmlns:ns3="ab947aee-48e6-482f-a62e-0c85eb2e3583" targetNamespace="http://schemas.microsoft.com/office/2006/metadata/properties" ma:root="true" ma:fieldsID="564532685f939d749c56dd17402f7772" ns2:_="" ns3:_="">
    <xsd:import namespace="df749349-6f37-46d4-a953-a6a1a615da53"/>
    <xsd:import namespace="ab947aee-48e6-482f-a62e-0c85eb2e358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49349-6f37-46d4-a953-a6a1a615d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ed6cb5-d3e4-4a4e-9c54-b54f1d5532e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947aee-48e6-482f-a62e-0c85eb2e358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a33d663-eae6-4e4d-b60d-27043cea7a2e}" ma:internalName="TaxCatchAll" ma:showField="CatchAllData" ma:web="ab947aee-48e6-482f-a62e-0c85eb2e35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CCF959-0D90-49DD-9809-EA3ADE95B204}">
  <ds:schemaRefs>
    <ds:schemaRef ds:uri="http://www.w3.org/XML/1998/namespace"/>
    <ds:schemaRef ds:uri="http://purl.org/dc/dcmitype/"/>
    <ds:schemaRef ds:uri="http://schemas.microsoft.com/office/2006/documentManagement/types"/>
    <ds:schemaRef ds:uri="http://purl.org/dc/elements/1.1/"/>
    <ds:schemaRef ds:uri="ab947aee-48e6-482f-a62e-0c85eb2e3583"/>
    <ds:schemaRef ds:uri="http://schemas.microsoft.com/office/2006/metadata/properties"/>
    <ds:schemaRef ds:uri="http://purl.org/dc/terms/"/>
    <ds:schemaRef ds:uri="http://schemas.microsoft.com/office/infopath/2007/PartnerControls"/>
    <ds:schemaRef ds:uri="http://schemas.openxmlformats.org/package/2006/metadata/core-properties"/>
    <ds:schemaRef ds:uri="df749349-6f37-46d4-a953-a6a1a615da53"/>
  </ds:schemaRefs>
</ds:datastoreItem>
</file>

<file path=customXml/itemProps2.xml><?xml version="1.0" encoding="utf-8"?>
<ds:datastoreItem xmlns:ds="http://schemas.openxmlformats.org/officeDocument/2006/customXml" ds:itemID="{D2B09450-C824-4779-AAAA-4C0070022162}">
  <ds:schemaRefs>
    <ds:schemaRef ds:uri="ab947aee-48e6-482f-a62e-0c85eb2e3583"/>
    <ds:schemaRef ds:uri="df749349-6f37-46d4-a953-a6a1a615da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9B9B86-E1B0-47DC-AD5E-1265A4565C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18999</TotalTime>
  <Words>772</Words>
  <Application>Microsoft Office PowerPoint</Application>
  <PresentationFormat>Widescreen</PresentationFormat>
  <Paragraphs>171</Paragraphs>
  <Slides>25</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Calibri Light</vt:lpstr>
      <vt:lpstr>Inter</vt:lpstr>
      <vt:lpstr>Tenorite</vt:lpstr>
      <vt:lpstr>Times New Roman</vt:lpstr>
      <vt:lpstr>Univers</vt:lpstr>
      <vt:lpstr>Office Theme</vt:lpstr>
      <vt:lpstr>1_Office Theme</vt:lpstr>
      <vt:lpstr>3_Office Theme</vt:lpstr>
      <vt:lpstr>PowerPoint Presentation</vt:lpstr>
      <vt:lpstr>Macro Trends (Forces) On Our Doorstep</vt:lpstr>
      <vt:lpstr>Our Personal Beliefs are a Starting Point</vt:lpstr>
      <vt:lpstr>PowerPoint Presentation</vt:lpstr>
      <vt:lpstr>What is a Meaningful Employment Environment (MEE)</vt:lpstr>
      <vt:lpstr>MEE Point 1: People are in One of Four Places</vt:lpstr>
      <vt:lpstr>MEE Point 2: MEE Organizational Decision Factors</vt:lpstr>
      <vt:lpstr>MEE: The Business System</vt:lpstr>
      <vt:lpstr>Fact or Fiction : Money is not a primary motivator ?</vt:lpstr>
      <vt:lpstr>Who’s Going to Build the Community ?</vt:lpstr>
      <vt:lpstr>PowerPoint Presentation</vt:lpstr>
      <vt:lpstr>Dignity: Leaders Create the Environment</vt:lpstr>
      <vt:lpstr>Meaningful Work: Leaders Create the Environment</vt:lpstr>
      <vt:lpstr>Rating the Factors</vt:lpstr>
      <vt:lpstr>Meaningfulness Factor Summary</vt:lpstr>
      <vt:lpstr>Leadership Behaviors Summary</vt:lpstr>
      <vt:lpstr>Decline 2 Thrive</vt:lpstr>
      <vt:lpstr>PowerPoint Presentation</vt:lpstr>
      <vt:lpstr>PowerPoint Presentation</vt:lpstr>
      <vt:lpstr>PowerPoint Presentation</vt:lpstr>
      <vt:lpstr>PowerPoint Presentation</vt:lpstr>
      <vt:lpstr>PowerPoint Presentation</vt:lpstr>
      <vt:lpstr>The Path Forward</vt:lpstr>
      <vt:lpstr>Summary &amp; Call to Action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 McCrystal</dc:creator>
  <cp:lastModifiedBy>Lindsey Roehrig</cp:lastModifiedBy>
  <cp:revision>111</cp:revision>
  <dcterms:created xsi:type="dcterms:W3CDTF">2023-07-12T14:52:36Z</dcterms:created>
  <dcterms:modified xsi:type="dcterms:W3CDTF">2023-11-14T19:09:34Z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0x0101000E605A29B239CD428722D4925A8E8B3B</vt:lpwstr>
  </property>
  <property fmtid="{D5CDD505-2E9C-101B-9397-08002B2CF9AE}" pid="3" name="MediaServiceImageTags">
    <vt:lpwstr/>
  </property>
</Properties>
</file>