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6" r:id="rId5"/>
  </p:sldMasterIdLst>
  <p:notesMasterIdLst>
    <p:notesMasterId r:id="rId129"/>
  </p:notesMasterIdLst>
  <p:handoutMasterIdLst>
    <p:handoutMasterId r:id="rId130"/>
  </p:handoutMasterIdLst>
  <p:sldIdLst>
    <p:sldId id="273" r:id="rId6"/>
    <p:sldId id="274" r:id="rId7"/>
    <p:sldId id="334" r:id="rId8"/>
    <p:sldId id="339" r:id="rId9"/>
    <p:sldId id="340" r:id="rId10"/>
    <p:sldId id="341" r:id="rId11"/>
    <p:sldId id="342" r:id="rId12"/>
    <p:sldId id="343" r:id="rId13"/>
    <p:sldId id="335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36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37" r:id="rId33"/>
    <p:sldId id="361" r:id="rId34"/>
    <p:sldId id="362" r:id="rId35"/>
    <p:sldId id="363" r:id="rId36"/>
    <p:sldId id="364" r:id="rId37"/>
    <p:sldId id="365" r:id="rId38"/>
    <p:sldId id="366" r:id="rId39"/>
    <p:sldId id="311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25" r:id="rId48"/>
    <p:sldId id="374" r:id="rId49"/>
    <p:sldId id="375" r:id="rId50"/>
    <p:sldId id="376" r:id="rId51"/>
    <p:sldId id="377" r:id="rId52"/>
    <p:sldId id="312" r:id="rId53"/>
    <p:sldId id="378" r:id="rId54"/>
    <p:sldId id="379" r:id="rId55"/>
    <p:sldId id="380" r:id="rId56"/>
    <p:sldId id="381" r:id="rId57"/>
    <p:sldId id="382" r:id="rId58"/>
    <p:sldId id="383" r:id="rId59"/>
    <p:sldId id="326" r:id="rId60"/>
    <p:sldId id="384" r:id="rId61"/>
    <p:sldId id="385" r:id="rId62"/>
    <p:sldId id="386" r:id="rId63"/>
    <p:sldId id="387" r:id="rId64"/>
    <p:sldId id="388" r:id="rId65"/>
    <p:sldId id="389" r:id="rId66"/>
    <p:sldId id="327" r:id="rId67"/>
    <p:sldId id="390" r:id="rId68"/>
    <p:sldId id="391" r:id="rId69"/>
    <p:sldId id="392" r:id="rId70"/>
    <p:sldId id="393" r:id="rId71"/>
    <p:sldId id="394" r:id="rId72"/>
    <p:sldId id="395" r:id="rId73"/>
    <p:sldId id="328" r:id="rId74"/>
    <p:sldId id="396" r:id="rId75"/>
    <p:sldId id="397" r:id="rId76"/>
    <p:sldId id="398" r:id="rId77"/>
    <p:sldId id="399" r:id="rId78"/>
    <p:sldId id="400" r:id="rId79"/>
    <p:sldId id="401" r:id="rId80"/>
    <p:sldId id="329" r:id="rId81"/>
    <p:sldId id="402" r:id="rId82"/>
    <p:sldId id="403" r:id="rId83"/>
    <p:sldId id="404" r:id="rId84"/>
    <p:sldId id="405" r:id="rId85"/>
    <p:sldId id="406" r:id="rId86"/>
    <p:sldId id="407" r:id="rId87"/>
    <p:sldId id="408" r:id="rId88"/>
    <p:sldId id="330" r:id="rId89"/>
    <p:sldId id="409" r:id="rId90"/>
    <p:sldId id="410" r:id="rId91"/>
    <p:sldId id="411" r:id="rId92"/>
    <p:sldId id="412" r:id="rId93"/>
    <p:sldId id="413" r:id="rId94"/>
    <p:sldId id="414" r:id="rId95"/>
    <p:sldId id="331" r:id="rId96"/>
    <p:sldId id="415" r:id="rId97"/>
    <p:sldId id="416" r:id="rId98"/>
    <p:sldId id="417" r:id="rId99"/>
    <p:sldId id="418" r:id="rId100"/>
    <p:sldId id="419" r:id="rId101"/>
    <p:sldId id="420" r:id="rId102"/>
    <p:sldId id="332" r:id="rId103"/>
    <p:sldId id="421" r:id="rId104"/>
    <p:sldId id="422" r:id="rId105"/>
    <p:sldId id="423" r:id="rId106"/>
    <p:sldId id="424" r:id="rId107"/>
    <p:sldId id="425" r:id="rId108"/>
    <p:sldId id="426" r:id="rId109"/>
    <p:sldId id="427" r:id="rId110"/>
    <p:sldId id="317" r:id="rId111"/>
    <p:sldId id="428" r:id="rId112"/>
    <p:sldId id="429" r:id="rId113"/>
    <p:sldId id="430" r:id="rId114"/>
    <p:sldId id="431" r:id="rId115"/>
    <p:sldId id="432" r:id="rId116"/>
    <p:sldId id="333" r:id="rId117"/>
    <p:sldId id="433" r:id="rId118"/>
    <p:sldId id="434" r:id="rId119"/>
    <p:sldId id="435" r:id="rId120"/>
    <p:sldId id="436" r:id="rId121"/>
    <p:sldId id="437" r:id="rId122"/>
    <p:sldId id="438" r:id="rId123"/>
    <p:sldId id="439" r:id="rId124"/>
    <p:sldId id="440" r:id="rId125"/>
    <p:sldId id="441" r:id="rId126"/>
    <p:sldId id="442" r:id="rId127"/>
    <p:sldId id="338" r:id="rId1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FF"/>
    <a:srgbClr val="D1D1D1"/>
    <a:srgbClr val="878787"/>
    <a:srgbClr val="E5E5E5"/>
    <a:srgbClr val="888888"/>
    <a:srgbClr val="C0C0C0"/>
    <a:srgbClr val="898989"/>
    <a:srgbClr val="CBCBCB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31"/>
    <p:restoredTop sz="94650"/>
  </p:normalViewPr>
  <p:slideViewPr>
    <p:cSldViewPr snapToGrid="0" snapToObjects="1">
      <p:cViewPr varScale="1">
        <p:scale>
          <a:sx n="114" d="100"/>
          <a:sy n="114" d="100"/>
        </p:scale>
        <p:origin x="9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571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theme" Target="theme/theme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slide" Target="slides/slide121.xml"/><Relationship Id="rId13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4E483-7724-1244-B0CC-F2E9FD48F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5C9E4-37E0-F940-9F45-67CBA8505F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37310-5828-3041-8F5A-6D039ACCA62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88F75-C262-9E40-83FD-EF210A312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35654-285E-1946-9B5B-0D2329B172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0840-3F8B-4746-96AF-6B73895E9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5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CD0CD-EF4A-474D-9F88-75D8334A2F1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947A-0986-7C44-B0B3-BEDC96EA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FEE5-2884-4B3F-AFF4-880D344E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6D40-4921-4A8C-A7EA-5EFD982B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0B511-DACD-4BCA-B80B-44725C39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FA36-951A-46F3-9138-6B7A1EDE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83736-DF05-4592-9BE9-57A0058D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45A04E-FF62-2D44-AF8A-10C77094B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143" y="6356350"/>
            <a:ext cx="89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© 2021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B74C48-5B92-A047-A897-C0AE780EB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9663" y="6356350"/>
            <a:ext cx="489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E2ED-D75D-4843-A805-7DE2DB07F8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9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FEE5-2884-4B3F-AFF4-880D344E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6D40-4921-4A8C-A7EA-5EFD982B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0B511-DACD-4BCA-B80B-44725C39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FA36-951A-46F3-9138-6B7A1EDE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83736-DF05-4592-9BE9-57A0058D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7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825B-DE13-4E04-AF17-44BD08C96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3B8B0-BEF7-46EB-BEE4-7E5AF6873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93576-B0A3-4AB9-9DA4-612045FA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1DDD-15AF-4C6F-AE2F-1D76EDCF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1B94-19E2-42C4-9DC6-69A9D41D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3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752762-FE33-7540-A222-BF86B1E856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3767" y="6378181"/>
            <a:ext cx="1058425" cy="4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324229-4367-5C40-AA00-9AF2B5EA9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143" y="6356350"/>
            <a:ext cx="892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© 2021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971C7-647C-E14F-8172-104862F8BB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3767" y="6378181"/>
            <a:ext cx="1058425" cy="479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41D88-79C2-0848-A728-2ACDE9BB774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F76FF0-5C66-7941-986E-5E374A95C820}"/>
              </a:ext>
            </a:extLst>
          </p:cNvPr>
          <p:cNvSpPr/>
          <p:nvPr userDrawn="1"/>
        </p:nvSpPr>
        <p:spPr>
          <a:xfrm>
            <a:off x="0" y="0"/>
            <a:ext cx="12192000" cy="271305"/>
          </a:xfrm>
          <a:prstGeom prst="rect">
            <a:avLst/>
          </a:prstGeom>
          <a:solidFill>
            <a:srgbClr val="E5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901DCB-6AB1-9540-9981-A5134B8673BC}"/>
              </a:ext>
            </a:extLst>
          </p:cNvPr>
          <p:cNvCxnSpPr>
            <a:cxnSpLocks/>
          </p:cNvCxnSpPr>
          <p:nvPr userDrawn="1"/>
        </p:nvCxnSpPr>
        <p:spPr>
          <a:xfrm>
            <a:off x="870087" y="6457950"/>
            <a:ext cx="0" cy="400050"/>
          </a:xfrm>
          <a:prstGeom prst="line">
            <a:avLst/>
          </a:prstGeom>
          <a:ln w="12700">
            <a:solidFill>
              <a:srgbClr val="E5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E28A0A-B018-364D-994F-B01158F37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9663" y="6356350"/>
            <a:ext cx="489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8D7CE2ED-D75D-4843-A805-7DE2DB07F8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C7B4C-0E29-4833-803A-882937009BD5}"/>
              </a:ext>
            </a:extLst>
          </p:cNvPr>
          <p:cNvSpPr txBox="1"/>
          <p:nvPr userDrawn="1"/>
        </p:nvSpPr>
        <p:spPr>
          <a:xfrm>
            <a:off x="32173" y="10"/>
            <a:ext cx="5963444" cy="513633"/>
          </a:xfrm>
          <a:prstGeom prst="rect">
            <a:avLst/>
          </a:prstGeom>
          <a:noFill/>
        </p:spPr>
        <p:txBody>
          <a:bodyPr wrap="square" lIns="81949" tIns="40973" rIns="81949" bIns="4097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  <a:effectLst/>
                <a:latin typeface="PT Sans" panose="020B0503020203020204" pitchFamily="34" charset="0"/>
                <a:ea typeface="Calibri" panose="020F0502020204030204" pitchFamily="34" charset="0"/>
              </a:rPr>
              <a:t>Conference/Speech Name</a:t>
            </a:r>
          </a:p>
          <a:p>
            <a:pPr algn="l"/>
            <a:r>
              <a:rPr lang="en-US" sz="1400" b="1" cap="all" baseline="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| February,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16333-0265-4FC8-97D8-666106C48829}"/>
              </a:ext>
            </a:extLst>
          </p:cNvPr>
          <p:cNvSpPr/>
          <p:nvPr userDrawn="1"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ompkinsventures.com/insights/globalization-deglobalization-white-pape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DF6FB-7962-A046-89E0-9126A266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570" y="5060111"/>
            <a:ext cx="2231409" cy="1265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0F4315-D356-FB4D-A703-D0B1AAB70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767" y="6378181"/>
            <a:ext cx="1058425" cy="47981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6AE12B7-257C-4743-8225-73F4750A6AA8}"/>
              </a:ext>
            </a:extLst>
          </p:cNvPr>
          <p:cNvSpPr/>
          <p:nvPr/>
        </p:nvSpPr>
        <p:spPr>
          <a:xfrm>
            <a:off x="0" y="0"/>
            <a:ext cx="12192000" cy="271305"/>
          </a:xfrm>
          <a:prstGeom prst="rect">
            <a:avLst/>
          </a:prstGeom>
          <a:solidFill>
            <a:srgbClr val="E51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CE640E-67B3-4749-A85B-64D917E7744C}"/>
              </a:ext>
            </a:extLst>
          </p:cNvPr>
          <p:cNvSpPr txBox="1"/>
          <p:nvPr/>
        </p:nvSpPr>
        <p:spPr>
          <a:xfrm>
            <a:off x="5888399" y="2456426"/>
            <a:ext cx="5814580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80"/>
              </a:lnSpc>
            </a:pPr>
            <a:r>
              <a:rPr lang="en-US" sz="2400" b="1" spc="-20" dirty="0"/>
              <a:t>Presented by: James A. Tompkins, Ph.D.</a:t>
            </a:r>
          </a:p>
          <a:p>
            <a:pPr>
              <a:lnSpc>
                <a:spcPts val="3480"/>
              </a:lnSpc>
            </a:pPr>
            <a:r>
              <a:rPr lang="en-US" sz="2400" b="1" spc="-20" dirty="0"/>
              <a:t>Founder and Chairman, Tompkins Ventures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6460B4-DB06-1C46-95B2-282E4F04B3CE}"/>
              </a:ext>
            </a:extLst>
          </p:cNvPr>
          <p:cNvCxnSpPr/>
          <p:nvPr/>
        </p:nvCxnSpPr>
        <p:spPr>
          <a:xfrm>
            <a:off x="-130982" y="5803029"/>
            <a:ext cx="683833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5233463-4CF8-4983-9006-7A61B39C9585}"/>
              </a:ext>
            </a:extLst>
          </p:cNvPr>
          <p:cNvSpPr txBox="1"/>
          <p:nvPr/>
        </p:nvSpPr>
        <p:spPr>
          <a:xfrm>
            <a:off x="1101318" y="5107900"/>
            <a:ext cx="317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T Sans Narrow" panose="020B0506020203020204" pitchFamily="34" charset="0"/>
                <a:ea typeface="PT Sans Narrow" panose="020B0506020203020204" pitchFamily="34" charset="0"/>
              </a:rPr>
              <a:t>Date: October 11, 2023</a:t>
            </a: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PT Sans Narrow" panose="020B0506020203020204" pitchFamily="34" charset="0"/>
                <a:ea typeface="PT Sans Narrow" panose="020B0506020203020204" pitchFamily="34" charset="0"/>
              </a:rPr>
              <a:t>Conference/Event: Keller Logistics Summit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56D7C13-7AD0-4BF3-8846-DEDC5C613ED5}"/>
              </a:ext>
            </a:extLst>
          </p:cNvPr>
          <p:cNvSpPr txBox="1">
            <a:spLocks/>
          </p:cNvSpPr>
          <p:nvPr/>
        </p:nvSpPr>
        <p:spPr>
          <a:xfrm>
            <a:off x="1166933" y="532761"/>
            <a:ext cx="10273806" cy="1265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latin typeface="+mn-lt"/>
                <a:ea typeface="PT Sans" panose="020B0503020203020204" pitchFamily="34" charset="0"/>
              </a:rPr>
              <a:t>The World Is Flat, Except When It Isn’t:</a:t>
            </a:r>
          </a:p>
          <a:p>
            <a:pPr algn="ctr"/>
            <a:r>
              <a:rPr lang="en-US" sz="3400" b="1" dirty="0">
                <a:latin typeface="+mn-lt"/>
                <a:ea typeface="PT Sans" panose="020B0503020203020204" pitchFamily="34" charset="0"/>
              </a:rPr>
              <a:t>The Ying and Yang of Globalization and Deglobalization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86C4F8E7-3460-CCB1-850B-A6FE6FA7C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713" y="1637923"/>
            <a:ext cx="3320917" cy="33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1543574"/>
            <a:ext cx="6428178" cy="42028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3280095"/>
            <a:ext cx="7151420" cy="3004927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3842158"/>
            <a:ext cx="7151420" cy="2442864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4521666"/>
            <a:ext cx="7151420" cy="1763356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5226341"/>
            <a:ext cx="7151420" cy="1058680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5519955"/>
            <a:ext cx="7151420" cy="765065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Forward: Maneuvering an Uneven Playing Field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to the 1960s, China was a non-player in world trade, but they progressed from 30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1960 to 15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1980, 6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2000 and 2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2020.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China’s state capitalism does not adhere to free trade, ESG nor a level playing field.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has a “special relationship” with Russia, is a threat to Taiwan and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balance between resilience and cost is required for companies to be successful. Successful organizations will alter their sourcing strategy to support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Altering a company’s sourcing strategy requires the company to alter their supply chain and their logistics strategy.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91586" y="61740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3F327-8AA3-52E9-AD7A-9BCDC147FD38}"/>
              </a:ext>
            </a:extLst>
          </p:cNvPr>
          <p:cNvSpPr/>
          <p:nvPr/>
        </p:nvSpPr>
        <p:spPr>
          <a:xfrm>
            <a:off x="687897" y="2269173"/>
            <a:ext cx="10665903" cy="326504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Forward: Maneuvering an Uneven Playing Field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to the 1960s, China was a non-player in world trade, but they progressed from 30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1960 to 15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1980, 6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2000 and 2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2020.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China’s state capitalism does not adhere to free trade, ESG nor a level playing field.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has a “special relationship” with Russia, is a threat to Taiwan and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balance between resilience and cost is required for companies to be successful. Successful organizations will alter their sourcing strategy to support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Altering a company’s sourcing strategy requires the company to alter their supply chain and their logistics strategy.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83989" y="6144563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3F327-8AA3-52E9-AD7A-9BCDC147FD38}"/>
              </a:ext>
            </a:extLst>
          </p:cNvPr>
          <p:cNvSpPr/>
          <p:nvPr/>
        </p:nvSpPr>
        <p:spPr>
          <a:xfrm>
            <a:off x="687897" y="3095537"/>
            <a:ext cx="10665903" cy="243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Forward: Maneuvering an Uneven Playing Field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to the 1960s, China was a non-player in world trade, but they progressed from 30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1960 to 15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1980, 6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2000 and 2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2020.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China’s state capitalism does not adhere to free trade, ESG nor a level playing field.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has a “special relationship” with Russia, is a threat to Taiwan and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balance between resilience and cost is required for companies to be successful. Successful organizations will alter their sourcing strategy to support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Altering a company’s sourcing strategy requires the company to alter their supply chain and their logistics strategy.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99262" y="6163931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3F327-8AA3-52E9-AD7A-9BCDC147FD38}"/>
              </a:ext>
            </a:extLst>
          </p:cNvPr>
          <p:cNvSpPr/>
          <p:nvPr/>
        </p:nvSpPr>
        <p:spPr>
          <a:xfrm>
            <a:off x="687897" y="3429000"/>
            <a:ext cx="10665903" cy="210521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Forward: Maneuvering an Uneven Playing Field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to the 1960s, China was a non-player in world trade, but they progressed from 30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1960 to 15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1980, 6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2000 and 2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2020.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China’s state capitalism does not adhere to free trade, ESG nor a level playing field.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has a “special relationship” with Russia, is a threat to Taiwan and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balance between resilience and cost is required for companies to be successful. Successful organizations will alter their sourcing strategy to support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Altering a company’s sourcing strategy requires the company to alter their supply chain and their logistics strategy.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122352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3F327-8AA3-52E9-AD7A-9BCDC147FD38}"/>
              </a:ext>
            </a:extLst>
          </p:cNvPr>
          <p:cNvSpPr/>
          <p:nvPr/>
        </p:nvSpPr>
        <p:spPr>
          <a:xfrm>
            <a:off x="687897" y="3800212"/>
            <a:ext cx="10665903" cy="173400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1879134"/>
            <a:ext cx="6428178" cy="3867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Forward: Maneuvering an Uneven Playing Field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to the 1960s, China was a non-player in world trade, but they progressed from 30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1960 to 15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1980, 6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2000 and 2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2020.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China’s state capitalism does not adhere to free trade, ESG nor a level playing field.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has a “special relationship” with Russia, is a threat to Taiwan and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balance between resilience and cost is required for companies to be successful. Successful organizations will alter their sourcing strategy to support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Altering a company’s sourcing strategy requires the company to alter their supply chain and their logistics strategy.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212942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3F327-8AA3-52E9-AD7A-9BCDC147FD38}"/>
              </a:ext>
            </a:extLst>
          </p:cNvPr>
          <p:cNvSpPr/>
          <p:nvPr/>
        </p:nvSpPr>
        <p:spPr>
          <a:xfrm>
            <a:off x="687897" y="4454553"/>
            <a:ext cx="10665903" cy="107966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Path Forward: Maneuvering an Uneven Playing Field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200" y="2269173"/>
            <a:ext cx="10515600" cy="3659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 to the 1960s, China was a non-player in world trade, but they progressed from 30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1960 to 15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1980, 6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 in 2000 and 2</a:t>
            </a:r>
            <a:r>
              <a:rPr lang="en-US" sz="2400" kern="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2020.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China’s state capitalism does not adhere to free trade, ESG nor a level playing field.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has a “special relationship” with Russia, is a threat to Taiwan and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balance between resilience and cost is required for companies to be successful. Successful organizations will alter their sourcing strategy to support Globalization.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Altering a company’s sourcing strategy requires the company to alter their supply chain and their logistics strategy.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kern="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82484" y="6161750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156960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2181138"/>
            <a:ext cx="10118173" cy="357500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2801922"/>
            <a:ext cx="10118173" cy="295422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3129094"/>
            <a:ext cx="10118173" cy="262705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3429000"/>
            <a:ext cx="10118173" cy="232714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3739920"/>
            <a:ext cx="10118173" cy="20162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4110606"/>
            <a:ext cx="10118173" cy="164553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4446165"/>
            <a:ext cx="10118173" cy="13099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4756557"/>
            <a:ext cx="10118173" cy="99958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2214694"/>
            <a:ext cx="6428178" cy="3531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5150840"/>
            <a:ext cx="10118173" cy="60530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311AA0-6DE7-CC60-2D75-08FA39D2A32A}"/>
              </a:ext>
            </a:extLst>
          </p:cNvPr>
          <p:cNvSpPr/>
          <p:nvPr/>
        </p:nvSpPr>
        <p:spPr>
          <a:xfrm>
            <a:off x="838200" y="5427676"/>
            <a:ext cx="10118173" cy="32846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Conclusion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Yin and Yang – complementary, interconnected and interdependent. 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</a:t>
            </a:r>
            <a:r>
              <a:rPr lang="en-US" sz="2000" kern="0" dirty="0" err="1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ain’t</a:t>
            </a: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about your grandfather’s supply chain;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It ain’t about your grandfather’s village; it’s a whole new thing: Globalization.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You must adopt: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Globalization,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Resilience,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ESG,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Circular Economy,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Family Friendly Workplaces and</a:t>
            </a:r>
            <a:endParaRPr lang="en-US" sz="2000" kern="1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 Sourcing, Transportation, Distribution/Fulfillment and Supply Chain Technology</a:t>
            </a:r>
            <a:r>
              <a:rPr lang="en-US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02D2AAD-5C67-41D3-AF97-891273BC3A19}"/>
              </a:ext>
            </a:extLst>
          </p:cNvPr>
          <p:cNvSpPr txBox="1">
            <a:spLocks/>
          </p:cNvSpPr>
          <p:nvPr/>
        </p:nvSpPr>
        <p:spPr>
          <a:xfrm>
            <a:off x="838200" y="631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9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dirty="0">
                <a:solidFill>
                  <a:schemeClr val="bg1"/>
                </a:solidFill>
                <a:latin typeface="+mj-lt"/>
                <a:cs typeface="+mj-cs"/>
              </a:rPr>
              <a:t>White Paper</a:t>
            </a:r>
            <a:endParaRPr lang="en-US" sz="3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69B6B5-DCF4-4D14-B57B-9860939DADDB}"/>
              </a:ext>
            </a:extLst>
          </p:cNvPr>
          <p:cNvSpPr/>
          <p:nvPr/>
        </p:nvSpPr>
        <p:spPr>
          <a:xfrm>
            <a:off x="838198" y="2102572"/>
            <a:ext cx="10118175" cy="3826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“The World Is Flat, Except When It Isn’t: The Yin and Yang of Globalization and Deglobalization”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Ny newest white paper helps you understand the future of global trade – and succeed. For 40-plus years, I have designed supply chains for companies ranging from Fortune 500s to startups. See below to download a copy: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solidFill>
                <a:schemeClr val="bg1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C79B8-6A1A-407D-955C-7062AA18547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123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842D-DD14-4115-AFE1-2E9E1FD2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292" y="5901330"/>
            <a:ext cx="1320354" cy="748593"/>
          </a:xfrm>
          <a:prstGeom prst="rect">
            <a:avLst/>
          </a:prstGeom>
        </p:spPr>
      </p:pic>
      <p:pic>
        <p:nvPicPr>
          <p:cNvPr id="2" name="Picture 1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043933-F31C-1548-39A3-452A37A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44" y="334730"/>
            <a:ext cx="1550066" cy="1550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EA48B-D5BC-2DB6-387F-68FD7B4A2E54}"/>
              </a:ext>
            </a:extLst>
          </p:cNvPr>
          <p:cNvSpPr txBox="1"/>
          <p:nvPr/>
        </p:nvSpPr>
        <p:spPr>
          <a:xfrm>
            <a:off x="1235627" y="3897427"/>
            <a:ext cx="8872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https://tompkinsventures.com/insights/globalization-deglobalization-white-paper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2550253"/>
            <a:ext cx="6428178" cy="31962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3020037"/>
            <a:ext cx="6428178" cy="2726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3573709"/>
            <a:ext cx="6428178" cy="21727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3910267"/>
            <a:ext cx="6428178" cy="18361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4521666"/>
            <a:ext cx="6428178" cy="1224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4907560"/>
            <a:ext cx="6428178" cy="838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Disclaimer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11561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  <a:t>All the information in this presentation is the result of Tompkins Venture’s research of public information.</a:t>
            </a:r>
            <a:b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  <a:t>There is no information being presented today that comes from any proprietary source.</a:t>
            </a:r>
            <a:b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ea typeface="PT Sans" panose="020B0503020203020204" pitchFamily="34" charset="0"/>
                <a:cs typeface="Arial" panose="020B0604020202020204" pitchFamily="34" charset="0"/>
              </a:rPr>
              <a:t>Tompkins Ventures does not discuss information about their clients unless that information has been published.</a:t>
            </a:r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5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767980"/>
            <a:ext cx="6428178" cy="499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1669408"/>
            <a:ext cx="6428178" cy="40900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2483141"/>
            <a:ext cx="6428178" cy="32762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3296873"/>
            <a:ext cx="6428178" cy="24625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3816991"/>
            <a:ext cx="6428178" cy="1942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4135771"/>
            <a:ext cx="6428178" cy="1623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3C7929-59A6-79AA-8D04-8F69803F426A}"/>
              </a:ext>
            </a:extLst>
          </p:cNvPr>
          <p:cNvSpPr/>
          <p:nvPr/>
        </p:nvSpPr>
        <p:spPr>
          <a:xfrm>
            <a:off x="5412975" y="4387443"/>
            <a:ext cx="6428178" cy="13719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</a:t>
            </a: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4233A-7868-13E4-1E4A-63561D528F1A}"/>
              </a:ext>
            </a:extLst>
          </p:cNvPr>
          <p:cNvSpPr txBox="1"/>
          <p:nvPr/>
        </p:nvSpPr>
        <p:spPr>
          <a:xfrm>
            <a:off x="5533816" y="767980"/>
            <a:ext cx="6307337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dead/alive, or Globalization is alive/dead.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Deglobalization is increasing/decreasing, or Globalization is decreasing/increasing.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Not a straightforward, one-size-fits-all scenario.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Yin/Yang of Deglobalization and Globalization: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Tariffs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Free trade agreements.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Business subsidies 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Punitive business tax policies.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Export/import trade restrictions </a:t>
            </a: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en-US" sz="2000" kern="0" dirty="0">
                <a:ea typeface="Calibri" panose="020F0502020204030204" pitchFamily="34" charset="0"/>
                <a:cs typeface="Times New Roman" panose="02020603050405020304" pitchFamily="18" charset="0"/>
              </a:rPr>
              <a:t> Export/import quotas.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BC137-B6E1-D361-3890-85FB464BFDCC}"/>
              </a:ext>
            </a:extLst>
          </p:cNvPr>
          <p:cNvSpPr/>
          <p:nvPr/>
        </p:nvSpPr>
        <p:spPr>
          <a:xfrm>
            <a:off x="5486400" y="546743"/>
            <a:ext cx="6428178" cy="5342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BC137-B6E1-D361-3890-85FB464BFDCC}"/>
              </a:ext>
            </a:extLst>
          </p:cNvPr>
          <p:cNvSpPr/>
          <p:nvPr/>
        </p:nvSpPr>
        <p:spPr>
          <a:xfrm>
            <a:off x="5486400" y="1518407"/>
            <a:ext cx="6428178" cy="4370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84DF84-AFB4-4E07-9543-4AD0AC23EEAD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254F1-9647-FAA9-600C-BB5E3C6E91A0}"/>
              </a:ext>
            </a:extLst>
          </p:cNvPr>
          <p:cNvSpPr txBox="1"/>
          <p:nvPr/>
        </p:nvSpPr>
        <p:spPr>
          <a:xfrm>
            <a:off x="5547779" y="1064312"/>
            <a:ext cx="6307337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Chinese philosophical concept that describes how opposite or contrary forces actually may be complementary, interconnected and interdependent.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Yin is the receptive and Yang the active: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Is about duality and acting complementary (rather than acting as opponents).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balance between two opposites: When one reaches its peak, it will transform into the other.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4A2F3-59E7-5126-CC39-28E8AC540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01023"/>
              </p:ext>
            </p:extLst>
          </p:nvPr>
        </p:nvGraphicFramePr>
        <p:xfrm>
          <a:off x="5977328" y="2632807"/>
          <a:ext cx="593725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664387559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73754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Winter &amp; Summer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Dark &amp; Light 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</a:rPr>
                        <a:t>* Negative &amp; Positive</a:t>
                      </a:r>
                      <a:endParaRPr lang="en-US" sz="1200" b="0" kern="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Female &amp; Male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Wet &amp; Dry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Earth &amp; Heaven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27122"/>
                  </a:ext>
                </a:extLst>
              </a:tr>
            </a:tbl>
          </a:graphicData>
        </a:graphic>
      </p:graphicFrame>
      <p:pic>
        <p:nvPicPr>
          <p:cNvPr id="6" name="Picture 5" descr="A black and white yin yang symbol&#10;&#10;Description automatically generated">
            <a:extLst>
              <a:ext uri="{FF2B5EF4-FFF2-40B4-BE49-F238E27FC236}">
                <a16:creationId xmlns:a16="http://schemas.microsoft.com/office/drawing/2014/main" id="{42CD97DF-CE7E-4324-C99F-8099879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7" y="4395202"/>
            <a:ext cx="2438400" cy="174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0396E-0C3E-74BE-AA68-D9B1CD0A7CD5}"/>
              </a:ext>
            </a:extLst>
          </p:cNvPr>
          <p:cNvSpPr/>
          <p:nvPr/>
        </p:nvSpPr>
        <p:spPr>
          <a:xfrm>
            <a:off x="5486400" y="914400"/>
            <a:ext cx="6428178" cy="499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BC137-B6E1-D361-3890-85FB464BFDCC}"/>
              </a:ext>
            </a:extLst>
          </p:cNvPr>
          <p:cNvSpPr/>
          <p:nvPr/>
        </p:nvSpPr>
        <p:spPr>
          <a:xfrm>
            <a:off x="5486400" y="2751589"/>
            <a:ext cx="6428178" cy="31374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BC137-B6E1-D361-3890-85FB464BFDCC}"/>
              </a:ext>
            </a:extLst>
          </p:cNvPr>
          <p:cNvSpPr/>
          <p:nvPr/>
        </p:nvSpPr>
        <p:spPr>
          <a:xfrm>
            <a:off x="5486400" y="3429000"/>
            <a:ext cx="6428178" cy="2460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BC137-B6E1-D361-3890-85FB464BFDCC}"/>
              </a:ext>
            </a:extLst>
          </p:cNvPr>
          <p:cNvSpPr/>
          <p:nvPr/>
        </p:nvSpPr>
        <p:spPr>
          <a:xfrm>
            <a:off x="5486400" y="4221570"/>
            <a:ext cx="6428178" cy="16675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1BC137-B6E1-D361-3890-85FB464BFDCC}"/>
              </a:ext>
            </a:extLst>
          </p:cNvPr>
          <p:cNvSpPr/>
          <p:nvPr/>
        </p:nvSpPr>
        <p:spPr>
          <a:xfrm>
            <a:off x="5486400" y="5092116"/>
            <a:ext cx="6428178" cy="7969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dirty="0">
                <a:solidFill>
                  <a:srgbClr val="FFFFFF"/>
                </a:solidFill>
              </a:rPr>
              <a:t>Deglobalization and Globalization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12" y="4221570"/>
            <a:ext cx="2100558" cy="1919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7114D-C273-83EA-45AE-EEC7CEE64152}"/>
              </a:ext>
            </a:extLst>
          </p:cNvPr>
          <p:cNvSpPr txBox="1"/>
          <p:nvPr/>
        </p:nvSpPr>
        <p:spPr>
          <a:xfrm>
            <a:off x="5533816" y="546743"/>
            <a:ext cx="6307337" cy="541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is the movement toward a less integrated world, characterized by local solutions, onshoring, tariffs and border control.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is the movement toward a more integrated world with increasingly interdependent economies, cultures and populations.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Yin and Yang forces.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dynamic and diverse forces that have much in common with the weather.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and Globalization are in a synchronized dance as history unfolds.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Decisions about Deglobalization and Globalization have a lot to do with the costs associated with getting goods to markets.</a:t>
            </a:r>
            <a:endParaRPr lang="en-US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627892"/>
            <a:ext cx="6524943" cy="51856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1770077"/>
            <a:ext cx="6524943" cy="40434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2130803"/>
            <a:ext cx="6524943" cy="3682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2474752"/>
            <a:ext cx="6524943" cy="3338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2743200"/>
            <a:ext cx="6524943" cy="3070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1254F1-9647-FAA9-600C-BB5E3C6E91A0}"/>
              </a:ext>
            </a:extLst>
          </p:cNvPr>
          <p:cNvSpPr txBox="1"/>
          <p:nvPr/>
        </p:nvSpPr>
        <p:spPr>
          <a:xfrm>
            <a:off x="5547779" y="1064312"/>
            <a:ext cx="6307337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Chinese philosophical concept that describes how opposite or contrary forces actually may be complementary, interconnected and interdependent.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Yin is the receptive and Yang the active: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Is about duality and acting complementary (rather than acting as opponents).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balance between two opposites: When one reaches its peak, it will transform into the other.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4A2F3-59E7-5126-CC39-28E8AC540EEB}"/>
              </a:ext>
            </a:extLst>
          </p:cNvPr>
          <p:cNvGraphicFramePr>
            <a:graphicFrameLocks noGrp="1"/>
          </p:cNvGraphicFramePr>
          <p:nvPr/>
        </p:nvGraphicFramePr>
        <p:xfrm>
          <a:off x="5977328" y="2632807"/>
          <a:ext cx="593725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664387559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73754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Winter &amp; Summer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Dark &amp; Light 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</a:rPr>
                        <a:t>* Negative &amp; Positive</a:t>
                      </a:r>
                      <a:endParaRPr lang="en-US" sz="1200" b="0" kern="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Female &amp; Male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Wet &amp; Dry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Earth &amp; Heaven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27122"/>
                  </a:ext>
                </a:extLst>
              </a:tr>
            </a:tbl>
          </a:graphicData>
        </a:graphic>
      </p:graphicFrame>
      <p:pic>
        <p:nvPicPr>
          <p:cNvPr id="6" name="Picture 5" descr="A black and white yin yang symbol&#10;&#10;Description automatically generated">
            <a:extLst>
              <a:ext uri="{FF2B5EF4-FFF2-40B4-BE49-F238E27FC236}">
                <a16:creationId xmlns:a16="http://schemas.microsoft.com/office/drawing/2014/main" id="{42CD97DF-CE7E-4324-C99F-8099879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7" y="4395202"/>
            <a:ext cx="2438400" cy="174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0396E-0C3E-74BE-AA68-D9B1CD0A7CD5}"/>
              </a:ext>
            </a:extLst>
          </p:cNvPr>
          <p:cNvSpPr/>
          <p:nvPr/>
        </p:nvSpPr>
        <p:spPr>
          <a:xfrm>
            <a:off x="5486400" y="2172748"/>
            <a:ext cx="6428178" cy="37331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3E645-24FC-B90E-59FD-F36CCF198C22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8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3238150"/>
            <a:ext cx="6524943" cy="25754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F78301-DB8B-2925-E051-4CACE41020CC}"/>
              </a:ext>
            </a:extLst>
          </p:cNvPr>
          <p:cNvSpPr/>
          <p:nvPr/>
        </p:nvSpPr>
        <p:spPr>
          <a:xfrm>
            <a:off x="5523432" y="4077050"/>
            <a:ext cx="6524943" cy="1736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It Takes A Village: Comparative Advantage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670957" y="720171"/>
            <a:ext cx="5846805" cy="474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evolution of civilization from hunter-gatherer status to a village to a region to a country, etc., begat: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quality of life,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trade and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living standards.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left uninhibited, this evolution of civilization results in globalization and prosperity for all.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Leaving globalization uninhibited results in a level playing field and a Flat World.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CCEC151-B1D9-12CB-3463-A2A307EBD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5" y="4342140"/>
            <a:ext cx="3068786" cy="17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Impact of Flatness on Competitive Advantage and Globalization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95457" y="720171"/>
            <a:ext cx="5922306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Flatness increases the size and diversity of the markets countries can address, which results in more Globalization.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reduces barriers to trade and begets free trade.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increases competition and innovation, which enhances comparative advantage.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dynamic in how they affect world events, politics and the flatness of the world.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050" name="Picture 2" descr="The World Is Flat: A Brief History of the Twenty-First Century, Pre-Owned  Hardcover  078627722X 9780786277223 Thomas L. Friedman">
            <a:extLst>
              <a:ext uri="{FF2B5EF4-FFF2-40B4-BE49-F238E27FC236}">
                <a16:creationId xmlns:a16="http://schemas.microsoft.com/office/drawing/2014/main" id="{05048FC7-38B9-AB30-2AAB-CFD2C5115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3117"/>
          <a:stretch/>
        </p:blipFill>
        <p:spPr bwMode="auto">
          <a:xfrm>
            <a:off x="1712443" y="4170964"/>
            <a:ext cx="1581188" cy="21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B7517C-727D-A76F-6B12-AF625F90DF7F}"/>
              </a:ext>
            </a:extLst>
          </p:cNvPr>
          <p:cNvSpPr/>
          <p:nvPr/>
        </p:nvSpPr>
        <p:spPr>
          <a:xfrm>
            <a:off x="5523433" y="720171"/>
            <a:ext cx="6428178" cy="499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Impact of Flatness on Competitive Advantage and Globalization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95457" y="720171"/>
            <a:ext cx="5922306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Flatness increases the size and diversity of the markets countries can address, which results in more Globalization.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reduces barriers to trade and begets free trade.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increases competition and innovation, which enhances comparative advantage.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dynamic in how they affect world events, politics and the flatness of the world.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050" name="Picture 2" descr="The World Is Flat: A Brief History of the Twenty-First Century, Pre-Owned  Hardcover  078627722X 9780786277223 Thomas L. Friedman">
            <a:extLst>
              <a:ext uri="{FF2B5EF4-FFF2-40B4-BE49-F238E27FC236}">
                <a16:creationId xmlns:a16="http://schemas.microsoft.com/office/drawing/2014/main" id="{05048FC7-38B9-AB30-2AAB-CFD2C5115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3117"/>
          <a:stretch/>
        </p:blipFill>
        <p:spPr bwMode="auto">
          <a:xfrm>
            <a:off x="1712443" y="4170964"/>
            <a:ext cx="1581188" cy="21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B7517C-727D-A76F-6B12-AF625F90DF7F}"/>
              </a:ext>
            </a:extLst>
          </p:cNvPr>
          <p:cNvSpPr/>
          <p:nvPr/>
        </p:nvSpPr>
        <p:spPr>
          <a:xfrm>
            <a:off x="5523433" y="1828799"/>
            <a:ext cx="6428178" cy="38828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Impact of Flatness on Competitive Advantage and Globalization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95457" y="720171"/>
            <a:ext cx="5922306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Flatness increases the size and diversity of the markets countries can address, which results in more Globalization.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reduces barriers to trade and begets free trade.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increases competition and innovation, which enhances comparative advantage.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dynamic in how they affect world events, politics and the flatness of the world.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050" name="Picture 2" descr="The World Is Flat: A Brief History of the Twenty-First Century, Pre-Owned  Hardcover  078627722X 9780786277223 Thomas L. Friedman">
            <a:extLst>
              <a:ext uri="{FF2B5EF4-FFF2-40B4-BE49-F238E27FC236}">
                <a16:creationId xmlns:a16="http://schemas.microsoft.com/office/drawing/2014/main" id="{05048FC7-38B9-AB30-2AAB-CFD2C5115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3117"/>
          <a:stretch/>
        </p:blipFill>
        <p:spPr bwMode="auto">
          <a:xfrm>
            <a:off x="1712443" y="4170964"/>
            <a:ext cx="1581188" cy="21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B7517C-727D-A76F-6B12-AF625F90DF7F}"/>
              </a:ext>
            </a:extLst>
          </p:cNvPr>
          <p:cNvSpPr/>
          <p:nvPr/>
        </p:nvSpPr>
        <p:spPr>
          <a:xfrm>
            <a:off x="5523433" y="2759978"/>
            <a:ext cx="6428178" cy="2951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Impact of Flatness on Competitive Advantage and Globalization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95457" y="720171"/>
            <a:ext cx="5922306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Flatness increases the size and diversity of the markets countries can address, which results in more Globalization.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reduces barriers to trade and begets free trade.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increases competition and innovation, which enhances comparative advantage.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dynamic in how they affect world events, politics and the flatness of the world.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050" name="Picture 2" descr="The World Is Flat: A Brief History of the Twenty-First Century, Pre-Owned  Hardcover  078627722X 9780786277223 Thomas L. Friedman">
            <a:extLst>
              <a:ext uri="{FF2B5EF4-FFF2-40B4-BE49-F238E27FC236}">
                <a16:creationId xmlns:a16="http://schemas.microsoft.com/office/drawing/2014/main" id="{05048FC7-38B9-AB30-2AAB-CFD2C5115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3117"/>
          <a:stretch/>
        </p:blipFill>
        <p:spPr bwMode="auto">
          <a:xfrm>
            <a:off x="1712443" y="4170964"/>
            <a:ext cx="1581188" cy="21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B7517C-727D-A76F-6B12-AF625F90DF7F}"/>
              </a:ext>
            </a:extLst>
          </p:cNvPr>
          <p:cNvSpPr/>
          <p:nvPr/>
        </p:nvSpPr>
        <p:spPr>
          <a:xfrm>
            <a:off x="5523433" y="3801978"/>
            <a:ext cx="6428178" cy="19096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Impact of Flatness on Competitive Advantage and Globalization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95457" y="720171"/>
            <a:ext cx="5922306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Flatness increases the size and diversity of the markets countries can address, which results in more Globalization.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reduces barriers to trade and begets free trade.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increases competition and innovation, which enhances comparative advantage.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Globalization and Deglobalization are dynamic in how they affect world events, politics and the flatness of the world.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2050" name="Picture 2" descr="The World Is Flat: A Brief History of the Twenty-First Century, Pre-Owned  Hardcover  078627722X 9780786277223 Thomas L. Friedman">
            <a:extLst>
              <a:ext uri="{FF2B5EF4-FFF2-40B4-BE49-F238E27FC236}">
                <a16:creationId xmlns:a16="http://schemas.microsoft.com/office/drawing/2014/main" id="{05048FC7-38B9-AB30-2AAB-CFD2C5115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3117"/>
          <a:stretch/>
        </p:blipFill>
        <p:spPr bwMode="auto">
          <a:xfrm>
            <a:off x="1712443" y="4170964"/>
            <a:ext cx="1581188" cy="21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4D2B7-D6F2-E97A-DBE9-B4C71BF411EE}"/>
              </a:ext>
            </a:extLst>
          </p:cNvPr>
          <p:cNvSpPr/>
          <p:nvPr/>
        </p:nvSpPr>
        <p:spPr>
          <a:xfrm>
            <a:off x="5486400" y="685331"/>
            <a:ext cx="6428178" cy="52205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4D2B7-D6F2-E97A-DBE9-B4C71BF411EE}"/>
              </a:ext>
            </a:extLst>
          </p:cNvPr>
          <p:cNvSpPr/>
          <p:nvPr/>
        </p:nvSpPr>
        <p:spPr>
          <a:xfrm>
            <a:off x="5486400" y="1719743"/>
            <a:ext cx="6428178" cy="4186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1254F1-9647-FAA9-600C-BB5E3C6E91A0}"/>
              </a:ext>
            </a:extLst>
          </p:cNvPr>
          <p:cNvSpPr txBox="1"/>
          <p:nvPr/>
        </p:nvSpPr>
        <p:spPr>
          <a:xfrm>
            <a:off x="5547779" y="1064312"/>
            <a:ext cx="6307337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Chinese philosophical concept that describes how opposite or contrary forces actually may be complementary, interconnected and interdependent.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Yin is the receptive and Yang the active: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Is about duality and acting complementary (rather than acting as opponents).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balance between two opposites: When one reaches its peak, it will transform into the other.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4A2F3-59E7-5126-CC39-28E8AC540EEB}"/>
              </a:ext>
            </a:extLst>
          </p:cNvPr>
          <p:cNvGraphicFramePr>
            <a:graphicFrameLocks noGrp="1"/>
          </p:cNvGraphicFramePr>
          <p:nvPr/>
        </p:nvGraphicFramePr>
        <p:xfrm>
          <a:off x="5977328" y="2632807"/>
          <a:ext cx="593725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664387559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73754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Winter &amp; Summer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Dark &amp; Light 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</a:rPr>
                        <a:t>* Negative &amp; Positive</a:t>
                      </a:r>
                      <a:endParaRPr lang="en-US" sz="1200" b="0" kern="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Female &amp; Male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Wet &amp; Dry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Earth &amp; Heaven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27122"/>
                  </a:ext>
                </a:extLst>
              </a:tr>
            </a:tbl>
          </a:graphicData>
        </a:graphic>
      </p:graphicFrame>
      <p:pic>
        <p:nvPicPr>
          <p:cNvPr id="6" name="Picture 5" descr="A black and white yin yang symbol&#10;&#10;Description automatically generated">
            <a:extLst>
              <a:ext uri="{FF2B5EF4-FFF2-40B4-BE49-F238E27FC236}">
                <a16:creationId xmlns:a16="http://schemas.microsoft.com/office/drawing/2014/main" id="{42CD97DF-CE7E-4324-C99F-8099879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7" y="4395202"/>
            <a:ext cx="2438400" cy="174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0396E-0C3E-74BE-AA68-D9B1CD0A7CD5}"/>
              </a:ext>
            </a:extLst>
          </p:cNvPr>
          <p:cNvSpPr/>
          <p:nvPr/>
        </p:nvSpPr>
        <p:spPr>
          <a:xfrm>
            <a:off x="5486400" y="2516696"/>
            <a:ext cx="6428178" cy="33891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01751-3EA1-A254-87A2-1305039CD8CB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879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4D2B7-D6F2-E97A-DBE9-B4C71BF411EE}"/>
              </a:ext>
            </a:extLst>
          </p:cNvPr>
          <p:cNvSpPr/>
          <p:nvPr/>
        </p:nvSpPr>
        <p:spPr>
          <a:xfrm>
            <a:off x="5486400" y="2709644"/>
            <a:ext cx="6428178" cy="31962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4D2B7-D6F2-E97A-DBE9-B4C71BF411EE}"/>
              </a:ext>
            </a:extLst>
          </p:cNvPr>
          <p:cNvSpPr/>
          <p:nvPr/>
        </p:nvSpPr>
        <p:spPr>
          <a:xfrm>
            <a:off x="5486400" y="3330428"/>
            <a:ext cx="6428178" cy="25754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4D2B7-D6F2-E97A-DBE9-B4C71BF411EE}"/>
              </a:ext>
            </a:extLst>
          </p:cNvPr>
          <p:cNvSpPr/>
          <p:nvPr/>
        </p:nvSpPr>
        <p:spPr>
          <a:xfrm>
            <a:off x="5486400" y="4370664"/>
            <a:ext cx="6428178" cy="15351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74D2B7-D6F2-E97A-DBE9-B4C71BF411EE}"/>
              </a:ext>
            </a:extLst>
          </p:cNvPr>
          <p:cNvSpPr/>
          <p:nvPr/>
        </p:nvSpPr>
        <p:spPr>
          <a:xfrm>
            <a:off x="5486400" y="4991450"/>
            <a:ext cx="6428178" cy="914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Macro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523432" y="685331"/>
            <a:ext cx="5975985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1880 (except for the Great Depression of the 1930s and since the Great Recession of 2007-2009), Globalization has increased.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world consists of China and its allies including Russia and the United States, European Union and </a:t>
            </a:r>
            <a:r>
              <a:rPr lang="en-US" sz="20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Nato</a:t>
            </a: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2000 to today, Totalitarian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2010 to today, the Self-Determined countries have pushed policies that spur Deglobalization.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resulted in a great disruption in supply chains and a great reset in supply chain priorities. 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2023,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US block rejected the China Belt and Road initiative that had been underway for a decade to create an unlevel playing field.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5" name="Picture 4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7FC696FB-73CC-B2DB-4165-7740F882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9AC87-862F-1EC9-A37B-D5F68FF82DDE}"/>
              </a:ext>
            </a:extLst>
          </p:cNvPr>
          <p:cNvSpPr/>
          <p:nvPr/>
        </p:nvSpPr>
        <p:spPr>
          <a:xfrm>
            <a:off x="5486400" y="685331"/>
            <a:ext cx="6627302" cy="52205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9AC87-862F-1EC9-A37B-D5F68FF82DDE}"/>
              </a:ext>
            </a:extLst>
          </p:cNvPr>
          <p:cNvSpPr/>
          <p:nvPr/>
        </p:nvSpPr>
        <p:spPr>
          <a:xfrm>
            <a:off x="5486400" y="1359017"/>
            <a:ext cx="6627302" cy="45468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9AC87-862F-1EC9-A37B-D5F68FF82DDE}"/>
              </a:ext>
            </a:extLst>
          </p:cNvPr>
          <p:cNvSpPr/>
          <p:nvPr/>
        </p:nvSpPr>
        <p:spPr>
          <a:xfrm>
            <a:off x="5486400" y="2197916"/>
            <a:ext cx="6627302" cy="37079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9AC87-862F-1EC9-A37B-D5F68FF82DDE}"/>
              </a:ext>
            </a:extLst>
          </p:cNvPr>
          <p:cNvSpPr/>
          <p:nvPr/>
        </p:nvSpPr>
        <p:spPr>
          <a:xfrm>
            <a:off x="5486400" y="3154260"/>
            <a:ext cx="6627302" cy="27515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9AC87-862F-1EC9-A37B-D5F68FF82DDE}"/>
              </a:ext>
            </a:extLst>
          </p:cNvPr>
          <p:cNvSpPr/>
          <p:nvPr/>
        </p:nvSpPr>
        <p:spPr>
          <a:xfrm>
            <a:off x="5486400" y="3910267"/>
            <a:ext cx="6627302" cy="19955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254F1-9647-FAA9-600C-BB5E3C6E91A0}"/>
              </a:ext>
            </a:extLst>
          </p:cNvPr>
          <p:cNvSpPr txBox="1"/>
          <p:nvPr/>
        </p:nvSpPr>
        <p:spPr>
          <a:xfrm>
            <a:off x="5547779" y="1064312"/>
            <a:ext cx="6307337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Chinese philosophical concept that describes how opposite or contrary forces actually may be complementary, interconnected and interdependent.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Yin is the receptive and Yang the active: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Is about duality and acting complementary (rather than acting as opponents).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balance between two opposites: When one reaches its peak, it will transform into the other.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4A2F3-59E7-5126-CC39-28E8AC540EEB}"/>
              </a:ext>
            </a:extLst>
          </p:cNvPr>
          <p:cNvGraphicFramePr>
            <a:graphicFrameLocks noGrp="1"/>
          </p:cNvGraphicFramePr>
          <p:nvPr/>
        </p:nvGraphicFramePr>
        <p:xfrm>
          <a:off x="5977328" y="2632807"/>
          <a:ext cx="593725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664387559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73754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Winter &amp; Summer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Dark &amp; Light 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</a:rPr>
                        <a:t>* Negative &amp; Positive</a:t>
                      </a:r>
                      <a:endParaRPr lang="en-US" sz="1200" b="0" kern="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Female &amp; Male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Wet &amp; Dry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Earth &amp; Heaven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27122"/>
                  </a:ext>
                </a:extLst>
              </a:tr>
            </a:tbl>
          </a:graphicData>
        </a:graphic>
      </p:graphicFrame>
      <p:pic>
        <p:nvPicPr>
          <p:cNvPr id="6" name="Picture 5" descr="A black and white yin yang symbol&#10;&#10;Description automatically generated">
            <a:extLst>
              <a:ext uri="{FF2B5EF4-FFF2-40B4-BE49-F238E27FC236}">
                <a16:creationId xmlns:a16="http://schemas.microsoft.com/office/drawing/2014/main" id="{42CD97DF-CE7E-4324-C99F-8099879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7" y="4395202"/>
            <a:ext cx="2438400" cy="174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0396E-0C3E-74BE-AA68-D9B1CD0A7CD5}"/>
              </a:ext>
            </a:extLst>
          </p:cNvPr>
          <p:cNvSpPr/>
          <p:nvPr/>
        </p:nvSpPr>
        <p:spPr>
          <a:xfrm>
            <a:off x="5486400" y="4077050"/>
            <a:ext cx="6428178" cy="18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C9AC87-862F-1EC9-A37B-D5F68FF82DDE}"/>
              </a:ext>
            </a:extLst>
          </p:cNvPr>
          <p:cNvSpPr/>
          <p:nvPr/>
        </p:nvSpPr>
        <p:spPr>
          <a:xfrm>
            <a:off x="5486400" y="4832059"/>
            <a:ext cx="6627302" cy="1073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Big Picture of Today’s Flatness: Micro Perspective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A8BBBA-392B-4A78-8294-DEB07B856D6B}"/>
              </a:ext>
            </a:extLst>
          </p:cNvPr>
          <p:cNvSpPr txBox="1"/>
          <p:nvPr/>
        </p:nvSpPr>
        <p:spPr>
          <a:xfrm>
            <a:off x="5419287" y="685331"/>
            <a:ext cx="669441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among countries in Southeast Asia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Globalization between India and the United States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Globalization within the US block of countries in the Western Hemisphere is growing.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unfriendly countries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the UK and Europe (Brexit)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Deglobalization between China and Taiwan is growing.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PT Sans" panose="020B05030202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56FBF-B1C4-4F6E-876F-884E2CB83924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3" name="Picture 2" descr="A yin yang symbol with a planet in the middle&#10;&#10;Description automatically generated">
            <a:extLst>
              <a:ext uri="{FF2B5EF4-FFF2-40B4-BE49-F238E27FC236}">
                <a16:creationId xmlns:a16="http://schemas.microsoft.com/office/drawing/2014/main" id="{99346087-06B1-5E25-67F7-4797DA74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488" y="4229774"/>
            <a:ext cx="1550066" cy="15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C705E-CDF4-4A6F-67BE-6A7F3F60E712}"/>
              </a:ext>
            </a:extLst>
          </p:cNvPr>
          <p:cNvSpPr/>
          <p:nvPr/>
        </p:nvSpPr>
        <p:spPr>
          <a:xfrm>
            <a:off x="373505" y="1560352"/>
            <a:ext cx="8040243" cy="473978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A3A3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C705E-CDF4-4A6F-67BE-6A7F3F60E712}"/>
              </a:ext>
            </a:extLst>
          </p:cNvPr>
          <p:cNvSpPr/>
          <p:nvPr/>
        </p:nvSpPr>
        <p:spPr>
          <a:xfrm>
            <a:off x="373505" y="2634142"/>
            <a:ext cx="8040243" cy="3665989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A3A3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C705E-CDF4-4A6F-67BE-6A7F3F60E712}"/>
              </a:ext>
            </a:extLst>
          </p:cNvPr>
          <p:cNvSpPr/>
          <p:nvPr/>
        </p:nvSpPr>
        <p:spPr>
          <a:xfrm>
            <a:off x="373505" y="3271706"/>
            <a:ext cx="8040243" cy="3028425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A3A3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C705E-CDF4-4A6F-67BE-6A7F3F60E712}"/>
              </a:ext>
            </a:extLst>
          </p:cNvPr>
          <p:cNvSpPr/>
          <p:nvPr/>
        </p:nvSpPr>
        <p:spPr>
          <a:xfrm>
            <a:off x="373505" y="3607266"/>
            <a:ext cx="8040243" cy="2692865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A3A3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C705E-CDF4-4A6F-67BE-6A7F3F60E712}"/>
              </a:ext>
            </a:extLst>
          </p:cNvPr>
          <p:cNvSpPr/>
          <p:nvPr/>
        </p:nvSpPr>
        <p:spPr>
          <a:xfrm>
            <a:off x="373505" y="4228051"/>
            <a:ext cx="8040243" cy="2072080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A3A3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EC705E-CDF4-4A6F-67BE-6A7F3F60E712}"/>
              </a:ext>
            </a:extLst>
          </p:cNvPr>
          <p:cNvSpPr/>
          <p:nvPr/>
        </p:nvSpPr>
        <p:spPr>
          <a:xfrm>
            <a:off x="373505" y="4890781"/>
            <a:ext cx="8040243" cy="1409349"/>
          </a:xfrm>
          <a:prstGeom prst="rect">
            <a:avLst/>
          </a:prstGeom>
          <a:gradFill>
            <a:gsLst>
              <a:gs pos="100000">
                <a:srgbClr val="FFFFFF"/>
              </a:gs>
              <a:gs pos="0">
                <a:srgbClr val="A3A3A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the Shipping Container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402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1956, Malcom McClean invented intermodal shipping, sending the first containers from Newark, N.J. to Houston.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Ports worldwide developed new container ports, followed by material handling equipment for containers.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Today, over 5,500 container ships sail the seas.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Container ships kept getting larger and larger, resulting in upgrades in ports and canals.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than 80% of the world’s goods are carried by sea – international shipping enables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ports around the world have become centers of commerce and globalization.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7" name="Picture 6" descr="Several containers stacked together&#10;&#10;Description automatically generated">
            <a:extLst>
              <a:ext uri="{FF2B5EF4-FFF2-40B4-BE49-F238E27FC236}">
                <a16:creationId xmlns:a16="http://schemas.microsoft.com/office/drawing/2014/main" id="{1E66F88D-C8C7-D511-B8BB-49A890911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8" y="2254517"/>
            <a:ext cx="3525652" cy="23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EERR: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Efficiency: Reduced cost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Effectiveness: Increased revenue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Respect: Grasping importance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Resilience: Responding to VUCA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" name="Picture 11" descr="A hand writing a diagram of supply chain&#10;&#10;Description automatically generated">
            <a:extLst>
              <a:ext uri="{FF2B5EF4-FFF2-40B4-BE49-F238E27FC236}">
                <a16:creationId xmlns:a16="http://schemas.microsoft.com/office/drawing/2014/main" id="{90550779-6FE6-B38A-0C3C-E69FC2BA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7191"/>
            <a:ext cx="5386085" cy="3588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7FBED-BCE0-2FD1-18D4-7B2D21CFE589}"/>
              </a:ext>
            </a:extLst>
          </p:cNvPr>
          <p:cNvSpPr/>
          <p:nvPr/>
        </p:nvSpPr>
        <p:spPr>
          <a:xfrm>
            <a:off x="309825" y="1737551"/>
            <a:ext cx="5476351" cy="2927758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254F1-9647-FAA9-600C-BB5E3C6E91A0}"/>
              </a:ext>
            </a:extLst>
          </p:cNvPr>
          <p:cNvSpPr txBox="1"/>
          <p:nvPr/>
        </p:nvSpPr>
        <p:spPr>
          <a:xfrm>
            <a:off x="5547779" y="1064312"/>
            <a:ext cx="6307337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Chinese philosophical concept that describes how opposite or contrary forces actually may be complementary, interconnected and interdependent.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Yin is the receptive and Yang the active: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Is about duality and acting complementary (rather than acting as opponents).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balance between two opposites: When one reaches its peak, it will transform into the other.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4A2F3-59E7-5126-CC39-28E8AC540EEB}"/>
              </a:ext>
            </a:extLst>
          </p:cNvPr>
          <p:cNvGraphicFramePr>
            <a:graphicFrameLocks noGrp="1"/>
          </p:cNvGraphicFramePr>
          <p:nvPr/>
        </p:nvGraphicFramePr>
        <p:xfrm>
          <a:off x="5977328" y="2632807"/>
          <a:ext cx="593725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664387559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73754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Winter &amp; Summer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Dark &amp; Light 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</a:rPr>
                        <a:t>* Negative &amp; Positive</a:t>
                      </a:r>
                      <a:endParaRPr lang="en-US" sz="1200" b="0" kern="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Female &amp; Male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Wet &amp; Dry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Earth &amp; Heaven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27122"/>
                  </a:ext>
                </a:extLst>
              </a:tr>
            </a:tbl>
          </a:graphicData>
        </a:graphic>
      </p:graphicFrame>
      <p:pic>
        <p:nvPicPr>
          <p:cNvPr id="6" name="Picture 5" descr="A black and white yin yang symbol&#10;&#10;Description automatically generated">
            <a:extLst>
              <a:ext uri="{FF2B5EF4-FFF2-40B4-BE49-F238E27FC236}">
                <a16:creationId xmlns:a16="http://schemas.microsoft.com/office/drawing/2014/main" id="{42CD97DF-CE7E-4324-C99F-8099879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7" y="4395202"/>
            <a:ext cx="2438400" cy="1746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F0396E-0C3E-74BE-AA68-D9B1CD0A7CD5}"/>
              </a:ext>
            </a:extLst>
          </p:cNvPr>
          <p:cNvSpPr/>
          <p:nvPr/>
        </p:nvSpPr>
        <p:spPr>
          <a:xfrm>
            <a:off x="5486400" y="5058560"/>
            <a:ext cx="6428178" cy="847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EERR: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Efficiency: Reduced cost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Effectiveness: Increased revenue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Respect: Grasping importance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Resilience: Responding to VUCA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" name="Picture 11" descr="A hand writing a diagram of supply chain&#10;&#10;Description automatically generated">
            <a:extLst>
              <a:ext uri="{FF2B5EF4-FFF2-40B4-BE49-F238E27FC236}">
                <a16:creationId xmlns:a16="http://schemas.microsoft.com/office/drawing/2014/main" id="{90550779-6FE6-B38A-0C3C-E69FC2BA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7191"/>
            <a:ext cx="5386085" cy="3588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7FBED-BCE0-2FD1-18D4-7B2D21CFE589}"/>
              </a:ext>
            </a:extLst>
          </p:cNvPr>
          <p:cNvSpPr/>
          <p:nvPr/>
        </p:nvSpPr>
        <p:spPr>
          <a:xfrm>
            <a:off x="309825" y="2323749"/>
            <a:ext cx="5476351" cy="2341559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EERR: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Efficiency: Reduced cost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Effectiveness: Increased revenue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Respect: Grasping importance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Resilience: Responding to VUCA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" name="Picture 11" descr="A hand writing a diagram of supply chain&#10;&#10;Description automatically generated">
            <a:extLst>
              <a:ext uri="{FF2B5EF4-FFF2-40B4-BE49-F238E27FC236}">
                <a16:creationId xmlns:a16="http://schemas.microsoft.com/office/drawing/2014/main" id="{90550779-6FE6-B38A-0C3C-E69FC2BA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7191"/>
            <a:ext cx="5386085" cy="3588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7FBED-BCE0-2FD1-18D4-7B2D21CFE589}"/>
              </a:ext>
            </a:extLst>
          </p:cNvPr>
          <p:cNvSpPr/>
          <p:nvPr/>
        </p:nvSpPr>
        <p:spPr>
          <a:xfrm>
            <a:off x="309825" y="2801923"/>
            <a:ext cx="5476351" cy="1863385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EERR: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Efficiency: Reduced cost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Effectiveness: Increased revenue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Respect: Grasping importance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Resilience: Responding to VUCA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" name="Picture 11" descr="A hand writing a diagram of supply chain&#10;&#10;Description automatically generated">
            <a:extLst>
              <a:ext uri="{FF2B5EF4-FFF2-40B4-BE49-F238E27FC236}">
                <a16:creationId xmlns:a16="http://schemas.microsoft.com/office/drawing/2014/main" id="{90550779-6FE6-B38A-0C3C-E69FC2BA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7191"/>
            <a:ext cx="5386085" cy="3588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7FBED-BCE0-2FD1-18D4-7B2D21CFE589}"/>
              </a:ext>
            </a:extLst>
          </p:cNvPr>
          <p:cNvSpPr/>
          <p:nvPr/>
        </p:nvSpPr>
        <p:spPr>
          <a:xfrm>
            <a:off x="309825" y="3154261"/>
            <a:ext cx="5476351" cy="1511047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EERR: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Efficiency: Reduced cost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Effectiveness: Increased revenue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Respect: Grasping importance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Resilience: Responding to VUCA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" name="Picture 11" descr="A hand writing a diagram of supply chain&#10;&#10;Description automatically generated">
            <a:extLst>
              <a:ext uri="{FF2B5EF4-FFF2-40B4-BE49-F238E27FC236}">
                <a16:creationId xmlns:a16="http://schemas.microsoft.com/office/drawing/2014/main" id="{90550779-6FE6-B38A-0C3C-E69FC2BA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7191"/>
            <a:ext cx="5386085" cy="3588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27FBED-BCE0-2FD1-18D4-7B2D21CFE589}"/>
              </a:ext>
            </a:extLst>
          </p:cNvPr>
          <p:cNvSpPr/>
          <p:nvPr/>
        </p:nvSpPr>
        <p:spPr>
          <a:xfrm>
            <a:off x="309825" y="3543280"/>
            <a:ext cx="5476351" cy="1122028"/>
          </a:xfrm>
          <a:prstGeom prst="rect">
            <a:avLst/>
          </a:prstGeom>
          <a:gradFill>
            <a:gsLst>
              <a:gs pos="100000">
                <a:srgbClr val="FFFFFF"/>
              </a:gs>
              <a:gs pos="1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905506"/>
            <a:ext cx="8299270" cy="24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EERR: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Efficiency: Reduced cost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= Effectiveness: Increased revenue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Respect: Grasping importance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= Resilience: Responding to VUCA</a:t>
            </a: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" name="Picture 11" descr="A hand writing a diagram of supply chain&#10;&#10;Description automatically generated">
            <a:extLst>
              <a:ext uri="{FF2B5EF4-FFF2-40B4-BE49-F238E27FC236}">
                <a16:creationId xmlns:a16="http://schemas.microsoft.com/office/drawing/2014/main" id="{90550779-6FE6-B38A-0C3C-E69FC2BA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07191"/>
            <a:ext cx="5386085" cy="35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8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1560352"/>
            <a:ext cx="6882972" cy="4362276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2015198"/>
            <a:ext cx="6882972" cy="3907429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2340528"/>
            <a:ext cx="6882972" cy="3582099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2709644"/>
            <a:ext cx="6882972" cy="3212983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3288484"/>
            <a:ext cx="6882972" cy="2634143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254F1-9647-FAA9-600C-BB5E3C6E91A0}"/>
              </a:ext>
            </a:extLst>
          </p:cNvPr>
          <p:cNvSpPr txBox="1"/>
          <p:nvPr/>
        </p:nvSpPr>
        <p:spPr>
          <a:xfrm>
            <a:off x="5547779" y="1064312"/>
            <a:ext cx="6307337" cy="491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Chinese philosophical concept that describes how opposite or contrary forces actually may be complementary, interconnected and interdependent.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Yin is the receptive and Yang the active: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Is about duality and acting complementary (rather than acting as opponents).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Calibri" panose="020F0502020204030204" pitchFamily="34" charset="0"/>
              </a:rPr>
              <a:t>A balance between two opposites: When one reaches its peak, it will transform into the other.</a:t>
            </a:r>
            <a:endParaRPr lang="en-US" sz="2000" kern="1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4A2F3-59E7-5126-CC39-28E8AC540EEB}"/>
              </a:ext>
            </a:extLst>
          </p:cNvPr>
          <p:cNvGraphicFramePr>
            <a:graphicFrameLocks noGrp="1"/>
          </p:cNvGraphicFramePr>
          <p:nvPr/>
        </p:nvGraphicFramePr>
        <p:xfrm>
          <a:off x="5977328" y="2632807"/>
          <a:ext cx="593725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664387559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737546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Winter &amp; Summer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Dark &amp; Light 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2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>
                          <a:effectLst/>
                        </a:rPr>
                        <a:t>* Negative &amp; Positive</a:t>
                      </a:r>
                      <a:endParaRPr lang="en-US" sz="1200" b="0" kern="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Female &amp; Male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0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* Wet &amp; Dry</a:t>
                      </a:r>
                      <a:endParaRPr lang="en-US" sz="1200" b="0" kern="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effectLst/>
                        </a:rPr>
                        <a:t>* Earth &amp; Heaven</a:t>
                      </a:r>
                      <a:endParaRPr lang="en-US" sz="1200" b="0" kern="1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27122"/>
                  </a:ext>
                </a:extLst>
              </a:tr>
            </a:tbl>
          </a:graphicData>
        </a:graphic>
      </p:graphicFrame>
      <p:pic>
        <p:nvPicPr>
          <p:cNvPr id="6" name="Picture 5" descr="A black and white yin yang symbol&#10;&#10;Description automatically generated">
            <a:extLst>
              <a:ext uri="{FF2B5EF4-FFF2-40B4-BE49-F238E27FC236}">
                <a16:creationId xmlns:a16="http://schemas.microsoft.com/office/drawing/2014/main" id="{42CD97DF-CE7E-4324-C99F-8099879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7" y="4395202"/>
            <a:ext cx="2438400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3674378"/>
            <a:ext cx="6882972" cy="2248249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4236440"/>
            <a:ext cx="6882972" cy="1686187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676077-03BC-1EB6-2A5E-0BE77789579B}"/>
              </a:ext>
            </a:extLst>
          </p:cNvPr>
          <p:cNvSpPr/>
          <p:nvPr/>
        </p:nvSpPr>
        <p:spPr>
          <a:xfrm>
            <a:off x="373506" y="5224835"/>
            <a:ext cx="6882972" cy="697792"/>
          </a:xfrm>
          <a:prstGeom prst="rect">
            <a:avLst/>
          </a:prstGeom>
          <a:gradFill>
            <a:gsLst>
              <a:gs pos="100000">
                <a:srgbClr val="FFFFFF"/>
              </a:gs>
              <a:gs pos="49495">
                <a:srgbClr val="CBCBCB"/>
              </a:gs>
              <a:gs pos="900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5"/>
            <a:ext cx="8915400" cy="6264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The Evolution of Supply Chain Technology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1633165"/>
            <a:ext cx="6974548" cy="4618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Digital supply networks will: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Handle high degrees of complexity,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 latency with real-time information,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Autonomously resolve many problems with artificial intelligence and machine learning,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the entire chain, not just specific links,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Harvest the benefits of internal and external synergies even while facing VUCA and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Exponentially reduce the cost of goods sold across the dozens, hundreds or thousands of entities that make up your supply chain.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Cybersecurity: Unfriendly countries pose higher cybersecurity risks</a:t>
            </a: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C293DAD9-A20B-2DEB-0B7C-71ADBEF52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14" y="2113757"/>
            <a:ext cx="4230900" cy="28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9459B-D774-C99F-8939-7A4EEACF0B5B}"/>
              </a:ext>
            </a:extLst>
          </p:cNvPr>
          <p:cNvSpPr/>
          <p:nvPr/>
        </p:nvSpPr>
        <p:spPr>
          <a:xfrm>
            <a:off x="357230" y="2208087"/>
            <a:ext cx="8684684" cy="396955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FFFFF"/>
              </a:gs>
              <a:gs pos="33000">
                <a:srgbClr val="C0C0C0"/>
              </a:gs>
              <a:gs pos="0">
                <a:srgbClr val="8989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9459B-D774-C99F-8939-7A4EEACF0B5B}"/>
              </a:ext>
            </a:extLst>
          </p:cNvPr>
          <p:cNvSpPr/>
          <p:nvPr/>
        </p:nvSpPr>
        <p:spPr>
          <a:xfrm>
            <a:off x="357230" y="2944159"/>
            <a:ext cx="8684684" cy="3233477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FFFFF"/>
              </a:gs>
              <a:gs pos="33000">
                <a:srgbClr val="C0C0C0"/>
              </a:gs>
              <a:gs pos="0">
                <a:srgbClr val="8989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9459B-D774-C99F-8939-7A4EEACF0B5B}"/>
              </a:ext>
            </a:extLst>
          </p:cNvPr>
          <p:cNvSpPr/>
          <p:nvPr/>
        </p:nvSpPr>
        <p:spPr>
          <a:xfrm>
            <a:off x="357230" y="3866458"/>
            <a:ext cx="8684684" cy="2311178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FFFFF"/>
              </a:gs>
              <a:gs pos="33000">
                <a:srgbClr val="C0C0C0"/>
              </a:gs>
              <a:gs pos="0">
                <a:srgbClr val="8989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9459B-D774-C99F-8939-7A4EEACF0B5B}"/>
              </a:ext>
            </a:extLst>
          </p:cNvPr>
          <p:cNvSpPr/>
          <p:nvPr/>
        </p:nvSpPr>
        <p:spPr>
          <a:xfrm>
            <a:off x="357230" y="4236440"/>
            <a:ext cx="8684684" cy="1941196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FFFFF"/>
              </a:gs>
              <a:gs pos="33000">
                <a:srgbClr val="C0C0C0"/>
              </a:gs>
              <a:gs pos="0">
                <a:srgbClr val="8989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9459B-D774-C99F-8939-7A4EEACF0B5B}"/>
              </a:ext>
            </a:extLst>
          </p:cNvPr>
          <p:cNvSpPr/>
          <p:nvPr/>
        </p:nvSpPr>
        <p:spPr>
          <a:xfrm>
            <a:off x="357230" y="4942736"/>
            <a:ext cx="8684684" cy="1234899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FFFFF"/>
              </a:gs>
              <a:gs pos="33000">
                <a:srgbClr val="C0C0C0"/>
              </a:gs>
              <a:gs pos="0">
                <a:srgbClr val="8989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39459B-D774-C99F-8939-7A4EEACF0B5B}"/>
              </a:ext>
            </a:extLst>
          </p:cNvPr>
          <p:cNvSpPr/>
          <p:nvPr/>
        </p:nvSpPr>
        <p:spPr>
          <a:xfrm>
            <a:off x="357230" y="5536734"/>
            <a:ext cx="8684684" cy="640901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FFFFF"/>
              </a:gs>
              <a:gs pos="33000">
                <a:srgbClr val="C0C0C0"/>
              </a:gs>
              <a:gs pos="0">
                <a:srgbClr val="8989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6C21-AD24-4670-B53F-1D63B12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17382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Yin and Yang of VUCA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99DF53-6953-4AE7-AE0C-1DBCD5AF2A36}"/>
              </a:ext>
            </a:extLst>
          </p:cNvPr>
          <p:cNvSpPr txBox="1"/>
          <p:nvPr/>
        </p:nvSpPr>
        <p:spPr>
          <a:xfrm>
            <a:off x="474794" y="6524068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86A46-6DC7-C155-8A5D-7A692645185E}"/>
              </a:ext>
            </a:extLst>
          </p:cNvPr>
          <p:cNvSpPr txBox="1"/>
          <p:nvPr/>
        </p:nvSpPr>
        <p:spPr>
          <a:xfrm>
            <a:off x="5523433" y="1173820"/>
            <a:ext cx="6307337" cy="465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Volatility, Uncertainty, Complexity and Ambiguity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Volatility: The speed and magnitude of change.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Uncertainty: The lack of predictability.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Complexity: The multiplex of forces.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Ambiguity: The haziness of reality.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VUCA: Vision → Understanding → Clarity → Agility: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Vision: A clear picture of the future.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Understanding: An appreciation of different sides of the story.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Clarity: An ability to communicate clearly.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Agility: An ability to adapt quickly.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kern="1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black yin yang symbol&#10;&#10;Description automatically generated">
            <a:extLst>
              <a:ext uri="{FF2B5EF4-FFF2-40B4-BE49-F238E27FC236}">
                <a16:creationId xmlns:a16="http://schemas.microsoft.com/office/drawing/2014/main" id="{F75ADB48-B965-3B56-8447-7A828620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58" y="4281800"/>
            <a:ext cx="2100558" cy="1919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CB0D-4AE8-2982-F4A3-85EA7E17EC08}"/>
              </a:ext>
            </a:extLst>
          </p:cNvPr>
          <p:cNvSpPr/>
          <p:nvPr/>
        </p:nvSpPr>
        <p:spPr>
          <a:xfrm>
            <a:off x="5486400" y="914400"/>
            <a:ext cx="6428178" cy="4832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Natural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Sourcing manufactured product from a low-cost country is great. But materials costs are often 10x as important as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ranking of countries for value of natural resources: Russia is No. 1, followed by the United States, Saudia Arabia, Canada, Iran and, in 6</a:t>
            </a:r>
            <a:r>
              <a:rPr lang="en-US" sz="2000" kern="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place, China.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China, however, leads the world in pursuing access to raw materials.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China is not only the factory of the world but the owner of the supply chain that feeds the factory of the world.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(Association of Southeast Nations) has abundant natural resources, low labor costs and friendly relations with the West.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India also has significant mineral resources, as well as a huge home market for goods.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7" name="Picture 6" descr="A large quarry with a lake&#10;&#10;Description automatically generated">
            <a:extLst>
              <a:ext uri="{FF2B5EF4-FFF2-40B4-BE49-F238E27FC236}">
                <a16:creationId xmlns:a16="http://schemas.microsoft.com/office/drawing/2014/main" id="{EE9E2004-3947-A730-9EEF-576FD9F24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14" y="1709261"/>
            <a:ext cx="2685391" cy="20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9D50C-2738-C896-7FDF-A1C96971F4E4}"/>
              </a:ext>
            </a:extLst>
          </p:cNvPr>
          <p:cNvSpPr/>
          <p:nvPr/>
        </p:nvSpPr>
        <p:spPr>
          <a:xfrm>
            <a:off x="373504" y="2208087"/>
            <a:ext cx="8797873" cy="4076936"/>
          </a:xfrm>
          <a:prstGeom prst="rect">
            <a:avLst/>
          </a:prstGeom>
          <a:gradFill>
            <a:gsLst>
              <a:gs pos="51400">
                <a:srgbClr val="E5E5E5"/>
              </a:gs>
              <a:gs pos="100000">
                <a:srgbClr val="FFFFFF"/>
              </a:gs>
              <a:gs pos="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9D50C-2738-C896-7FDF-A1C96971F4E4}"/>
              </a:ext>
            </a:extLst>
          </p:cNvPr>
          <p:cNvSpPr/>
          <p:nvPr/>
        </p:nvSpPr>
        <p:spPr>
          <a:xfrm>
            <a:off x="373504" y="2860645"/>
            <a:ext cx="8797873" cy="3424377"/>
          </a:xfrm>
          <a:prstGeom prst="rect">
            <a:avLst/>
          </a:prstGeom>
          <a:gradFill>
            <a:gsLst>
              <a:gs pos="51400">
                <a:srgbClr val="E5E5E5"/>
              </a:gs>
              <a:gs pos="100000">
                <a:srgbClr val="FFFFFF"/>
              </a:gs>
              <a:gs pos="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9D50C-2738-C896-7FDF-A1C96971F4E4}"/>
              </a:ext>
            </a:extLst>
          </p:cNvPr>
          <p:cNvSpPr/>
          <p:nvPr/>
        </p:nvSpPr>
        <p:spPr>
          <a:xfrm>
            <a:off x="373504" y="3573710"/>
            <a:ext cx="8797873" cy="2711312"/>
          </a:xfrm>
          <a:prstGeom prst="rect">
            <a:avLst/>
          </a:prstGeom>
          <a:gradFill>
            <a:gsLst>
              <a:gs pos="51400">
                <a:srgbClr val="E5E5E5"/>
              </a:gs>
              <a:gs pos="100000">
                <a:srgbClr val="FFFFFF"/>
              </a:gs>
              <a:gs pos="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9D50C-2738-C896-7FDF-A1C96971F4E4}"/>
              </a:ext>
            </a:extLst>
          </p:cNvPr>
          <p:cNvSpPr/>
          <p:nvPr/>
        </p:nvSpPr>
        <p:spPr>
          <a:xfrm>
            <a:off x="373505" y="4169328"/>
            <a:ext cx="8797873" cy="2115694"/>
          </a:xfrm>
          <a:prstGeom prst="rect">
            <a:avLst/>
          </a:prstGeom>
          <a:gradFill>
            <a:gsLst>
              <a:gs pos="51400">
                <a:srgbClr val="E5E5E5"/>
              </a:gs>
              <a:gs pos="100000">
                <a:srgbClr val="FFFFFF"/>
              </a:gs>
              <a:gs pos="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9D50C-2738-C896-7FDF-A1C96971F4E4}"/>
              </a:ext>
            </a:extLst>
          </p:cNvPr>
          <p:cNvSpPr/>
          <p:nvPr/>
        </p:nvSpPr>
        <p:spPr>
          <a:xfrm>
            <a:off x="373505" y="4899170"/>
            <a:ext cx="8797873" cy="1385851"/>
          </a:xfrm>
          <a:prstGeom prst="rect">
            <a:avLst/>
          </a:prstGeom>
          <a:gradFill>
            <a:gsLst>
              <a:gs pos="51400">
                <a:srgbClr val="E5E5E5"/>
              </a:gs>
              <a:gs pos="100000">
                <a:srgbClr val="FFFFFF"/>
              </a:gs>
              <a:gs pos="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9D50C-2738-C896-7FDF-A1C96971F4E4}"/>
              </a:ext>
            </a:extLst>
          </p:cNvPr>
          <p:cNvSpPr/>
          <p:nvPr/>
        </p:nvSpPr>
        <p:spPr>
          <a:xfrm>
            <a:off x="373505" y="5486400"/>
            <a:ext cx="8797873" cy="798621"/>
          </a:xfrm>
          <a:prstGeom prst="rect">
            <a:avLst/>
          </a:prstGeom>
          <a:gradFill>
            <a:gsLst>
              <a:gs pos="51400">
                <a:srgbClr val="E5E5E5"/>
              </a:gs>
              <a:gs pos="100000">
                <a:srgbClr val="FFFFFF"/>
              </a:gs>
              <a:gs pos="0">
                <a:srgbClr val="88888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Sourcing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4" y="2208087"/>
            <a:ext cx="8797873" cy="435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chains that are closer to the United States (Brazil, Latin American and Caribbean countries) offer attractive sourcing alternatives.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 freight costs and lead times are extremely important, both for the Western Hemisphere and from Africa for the European market.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Reshoring to the United States and Europe offers interesting potential for products where automation can replace labor.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Europe, Latin America and the Caribbean offer higher proportions of emissions-free energy (nuclear, hydro, wind and solar)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cost was king, single sourcing was king. Now when resilience is king, multiple sourcing has become the more prudent approach.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Dominican Republic is becoming to the Western Hemisphere what Singapore is to the Eastern Hemisphere and what Rotterdam is to Europe.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596CB622-E241-69D4-FA26-AD6E1F6A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r="55409"/>
          <a:stretch/>
        </p:blipFill>
        <p:spPr>
          <a:xfrm>
            <a:off x="9288905" y="1730242"/>
            <a:ext cx="2416772" cy="29055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F1EB44E-FE54-4930-8740-D3FA065DA078}"/>
              </a:ext>
            </a:extLst>
          </p:cNvPr>
          <p:cNvSpPr/>
          <p:nvPr/>
        </p:nvSpPr>
        <p:spPr>
          <a:xfrm>
            <a:off x="9773676" y="2515957"/>
            <a:ext cx="1478371" cy="840493"/>
          </a:xfrm>
          <a:prstGeom prst="ellipse">
            <a:avLst/>
          </a:prstGeom>
          <a:noFill/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2064933"/>
            <a:ext cx="7151420" cy="4220090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8A236D-C300-417A-80F9-90506B6DABE5}"/>
              </a:ext>
            </a:extLst>
          </p:cNvPr>
          <p:cNvSpPr/>
          <p:nvPr/>
        </p:nvSpPr>
        <p:spPr>
          <a:xfrm>
            <a:off x="0" y="271305"/>
            <a:ext cx="5476352" cy="65866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alpha val="80000"/>
                </a:schemeClr>
              </a:gs>
              <a:gs pos="5000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bg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C7A2B-6883-4A22-A064-2556D44A4497}"/>
              </a:ext>
            </a:extLst>
          </p:cNvPr>
          <p:cNvSpPr txBox="1">
            <a:spLocks/>
          </p:cNvSpPr>
          <p:nvPr/>
        </p:nvSpPr>
        <p:spPr>
          <a:xfrm>
            <a:off x="373505" y="830034"/>
            <a:ext cx="8915400" cy="12348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1"/>
                </a:solidFill>
                <a:latin typeface="PT Sans Narrow" pitchFamily="34" charset="0"/>
                <a:ea typeface="PT Sans Narrow" pitchFamily="34" charset="0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  <a:cs typeface="Arial" panose="020B0604020202020204" pitchFamily="34" charset="0"/>
              </a:rPr>
              <a:t>Realigning your Supply Chain for Today’s Globalization Realities: Labor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37A70-9E3A-4AFA-AC6A-D1FB96CEE27C}"/>
              </a:ext>
            </a:extLst>
          </p:cNvPr>
          <p:cNvSpPr txBox="1"/>
          <p:nvPr/>
        </p:nvSpPr>
        <p:spPr>
          <a:xfrm>
            <a:off x="373505" y="2208087"/>
            <a:ext cx="7281174" cy="500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Labor cost is an important factor, but so too are several other factors: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Workforce availability, productivity, knowledge and training,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 of workers with technology, automation and robotics and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of workers and avoiding forced labor, inhumane working conditions, human rights violations, child labor, etc. 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Consumer perception over how employers treat their workforce has a major impact on a brand’s overall reputation.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ESG is a big deal.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not about office/home/hybrid, it is about trust and inspire, family-friendly workplaces and adaptability.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C8341-0B4F-415A-8B51-C84D95220CF7}"/>
              </a:ext>
            </a:extLst>
          </p:cNvPr>
          <p:cNvSpPr txBox="1"/>
          <p:nvPr/>
        </p:nvSpPr>
        <p:spPr>
          <a:xfrm>
            <a:off x="573618" y="6428177"/>
            <a:ext cx="4644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026" name="Picture 2" descr="Digital Transformation in Manufacturing: 3 Steps for a Successful Change">
            <a:extLst>
              <a:ext uri="{FF2B5EF4-FFF2-40B4-BE49-F238E27FC236}">
                <a16:creationId xmlns:a16="http://schemas.microsoft.com/office/drawing/2014/main" id="{EA76DE9F-D897-569C-173A-EF21C773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79" y="2208087"/>
            <a:ext cx="4143947" cy="27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F4FD9B-F35E-F5FC-763F-FC619820C231}"/>
              </a:ext>
            </a:extLst>
          </p:cNvPr>
          <p:cNvSpPr/>
          <p:nvPr/>
        </p:nvSpPr>
        <p:spPr>
          <a:xfrm>
            <a:off x="373505" y="2894201"/>
            <a:ext cx="7151420" cy="3390821"/>
          </a:xfrm>
          <a:prstGeom prst="rect">
            <a:avLst/>
          </a:prstGeom>
          <a:gradFill>
            <a:gsLst>
              <a:gs pos="100000">
                <a:srgbClr val="FFFFFF"/>
              </a:gs>
              <a:gs pos="57000">
                <a:srgbClr val="D1D1D1"/>
              </a:gs>
              <a:gs pos="0">
                <a:srgbClr val="87878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4E482C054FD468BE3AB3A3DC5C230" ma:contentTypeVersion="14" ma:contentTypeDescription="Create a new document." ma:contentTypeScope="" ma:versionID="f6635f20c9d2457e89312db0744b675c">
  <xsd:schema xmlns:xsd="http://www.w3.org/2001/XMLSchema" xmlns:xs="http://www.w3.org/2001/XMLSchema" xmlns:p="http://schemas.microsoft.com/office/2006/metadata/properties" xmlns:ns3="25bd3036-ee34-43ec-bbaf-ca61ed806f5f" xmlns:ns4="c36f28b9-c286-452e-922f-01ba97e9e3a6" targetNamespace="http://schemas.microsoft.com/office/2006/metadata/properties" ma:root="true" ma:fieldsID="506914bb015cd2ad67e10e82537af76d" ns3:_="" ns4:_="">
    <xsd:import namespace="25bd3036-ee34-43ec-bbaf-ca61ed806f5f"/>
    <xsd:import namespace="c36f28b9-c286-452e-922f-01ba97e9e3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d3036-ee34-43ec-bbaf-ca61ed8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28b9-c286-452e-922f-01ba97e9e3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ECF5F1-15F0-4443-BFC8-F877DB5C8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d3036-ee34-43ec-bbaf-ca61ed806f5f"/>
    <ds:schemaRef ds:uri="c36f28b9-c286-452e-922f-01ba97e9e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33FD41-D1F0-45C9-A028-D9B92BEA9E0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36f28b9-c286-452e-922f-01ba97e9e3a6"/>
    <ds:schemaRef ds:uri="25bd3036-ee34-43ec-bbaf-ca61ed806f5f"/>
  </ds:schemaRefs>
</ds:datastoreItem>
</file>

<file path=customXml/itemProps3.xml><?xml version="1.0" encoding="utf-8"?>
<ds:datastoreItem xmlns:ds="http://schemas.openxmlformats.org/officeDocument/2006/customXml" ds:itemID="{13C19181-691B-42E3-9C48-A259980D1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11754</Words>
  <Application>Microsoft Office PowerPoint</Application>
  <PresentationFormat>Widescreen</PresentationFormat>
  <Paragraphs>1332</Paragraphs>
  <Slides>123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123</vt:i4>
      </vt:variant>
    </vt:vector>
  </HeadingPairs>
  <TitlesOfParts>
    <vt:vector size="134" baseType="lpstr">
      <vt:lpstr>Arial</vt:lpstr>
      <vt:lpstr>Arial Black</vt:lpstr>
      <vt:lpstr>Calibri</vt:lpstr>
      <vt:lpstr>Calibri Light</vt:lpstr>
      <vt:lpstr>Courier New</vt:lpstr>
      <vt:lpstr>Georgia</vt:lpstr>
      <vt:lpstr>PT Sans</vt:lpstr>
      <vt:lpstr>PT Sans Narrow</vt:lpstr>
      <vt:lpstr>Symbol</vt:lpstr>
      <vt:lpstr>Office Theme</vt:lpstr>
      <vt:lpstr>Content</vt:lpstr>
      <vt:lpstr>PowerPoint Presentation</vt:lpstr>
      <vt:lpstr>PowerPoint Presentation</vt:lpstr>
      <vt:lpstr>Yin and Yang </vt:lpstr>
      <vt:lpstr>Yin and Yang </vt:lpstr>
      <vt:lpstr>Yin and Yang </vt:lpstr>
      <vt:lpstr>Yin and Yang </vt:lpstr>
      <vt:lpstr>Yin and Yang </vt:lpstr>
      <vt:lpstr>Yin and Yang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VUCA </vt:lpstr>
      <vt:lpstr>   Yin and Yang of Deglobalization and Globalization </vt:lpstr>
      <vt:lpstr>   Yin and Yang of Deglobalization and Globalization </vt:lpstr>
      <vt:lpstr>   Yin and Yang of Deglobalization and Globalization </vt:lpstr>
      <vt:lpstr>   Yin and Yang of Deglobalization and Globalization </vt:lpstr>
      <vt:lpstr>   Yin and Yang of Deglobalization and Globalization </vt:lpstr>
      <vt:lpstr>   Yin and Yang of Deglobalization and Globalization </vt:lpstr>
      <vt:lpstr>   Yin and Yang of Deglobalization and Globalization </vt:lpstr>
      <vt:lpstr>   Yin and Yang of Deglobalization and Globalization </vt:lpstr>
      <vt:lpstr>   Deglobalization and Globalization </vt:lpstr>
      <vt:lpstr>   Deglobalization and Globalization </vt:lpstr>
      <vt:lpstr>   Deglobalization and Globalization </vt:lpstr>
      <vt:lpstr>   Deglobalization and Globalization </vt:lpstr>
      <vt:lpstr>   Deglobalization and Globalization </vt:lpstr>
      <vt:lpstr>   Deglobalization and Globalization </vt:lpstr>
      <vt:lpstr>   Deglobalization and Globalization </vt:lpstr>
      <vt:lpstr>It Takes A Village: Comparative Advantage</vt:lpstr>
      <vt:lpstr>It Takes A Village: Comparative Advantage</vt:lpstr>
      <vt:lpstr>It Takes A Village: Comparative Advantage</vt:lpstr>
      <vt:lpstr>It Takes A Village: Comparative Advantage</vt:lpstr>
      <vt:lpstr>It Takes A Village: Comparative Advantage</vt:lpstr>
      <vt:lpstr>It Takes A Village: Comparative Advantage</vt:lpstr>
      <vt:lpstr>It Takes A Village: Comparative Advantage</vt:lpstr>
      <vt:lpstr>It Takes A Village: Comparative Advantage</vt:lpstr>
      <vt:lpstr>The Impact of Flatness on Competitive Advantage and Globalization</vt:lpstr>
      <vt:lpstr>The Impact of Flatness on Competitive Advantage and Globalization</vt:lpstr>
      <vt:lpstr>The Impact of Flatness on Competitive Advantage and Globalization</vt:lpstr>
      <vt:lpstr>The Impact of Flatness on Competitive Advantage and Globalization</vt:lpstr>
      <vt:lpstr>The Impact of Flatness on Competitive Advantage and Globalization</vt:lpstr>
      <vt:lpstr>The Big Picture of Today’s Flatness: Macro Perspective</vt:lpstr>
      <vt:lpstr>The Big Picture of Today’s Flatness: Macro Perspective</vt:lpstr>
      <vt:lpstr>The Big Picture of Today’s Flatness: Macro Perspective</vt:lpstr>
      <vt:lpstr>The Big Picture of Today’s Flatness: Macro Perspective</vt:lpstr>
      <vt:lpstr>The Big Picture of Today’s Flatness: Macro Perspective</vt:lpstr>
      <vt:lpstr>The Big Picture of Today’s Flatness: Macro Perspective</vt:lpstr>
      <vt:lpstr>The Big Picture of Today’s Flatness: Macro Perspective</vt:lpstr>
      <vt:lpstr>The Big Picture of Today’s Flatness: Micro Perspective</vt:lpstr>
      <vt:lpstr>The Big Picture of Today’s Flatness: Micro Perspective</vt:lpstr>
      <vt:lpstr>The Big Picture of Today’s Flatness: Micro Perspective</vt:lpstr>
      <vt:lpstr>The Big Picture of Today’s Flatness: Micro Perspective</vt:lpstr>
      <vt:lpstr>The Big Picture of Today’s Flatness: Micro Perspective</vt:lpstr>
      <vt:lpstr>The Big Picture of Today’s Flatness: Micro Perspective</vt:lpstr>
      <vt:lpstr>The Big Picture of Today’s Flatness: Micro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Cash</dc:creator>
  <cp:lastModifiedBy>Lindsey Roehrig</cp:lastModifiedBy>
  <cp:revision>134</cp:revision>
  <dcterms:created xsi:type="dcterms:W3CDTF">2021-11-15T11:39:00Z</dcterms:created>
  <dcterms:modified xsi:type="dcterms:W3CDTF">2023-11-14T18:24:48Z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0x0101002434E482C054FD468BE3AB3A3DC5C230</vt:lpwstr>
  </property>
</Properties>
</file>